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9" r:id="rId4"/>
    <p:sldId id="343" r:id="rId5"/>
    <p:sldId id="342" r:id="rId6"/>
    <p:sldId id="278" r:id="rId7"/>
    <p:sldId id="344" r:id="rId8"/>
    <p:sldId id="289" r:id="rId9"/>
    <p:sldId id="345" r:id="rId10"/>
    <p:sldId id="275" r:id="rId11"/>
    <p:sldId id="277" r:id="rId12"/>
    <p:sldId id="329" r:id="rId13"/>
    <p:sldId id="258" r:id="rId14"/>
    <p:sldId id="341" r:id="rId15"/>
    <p:sldId id="332" r:id="rId16"/>
    <p:sldId id="323" r:id="rId17"/>
    <p:sldId id="318" r:id="rId18"/>
    <p:sldId id="324" r:id="rId19"/>
    <p:sldId id="333" r:id="rId20"/>
    <p:sldId id="334" r:id="rId21"/>
    <p:sldId id="260" r:id="rId22"/>
  </p:sldIdLst>
  <p:sldSz cx="12192000" cy="6858000"/>
  <p:notesSz cx="6858000" cy="9144000"/>
  <p:defaultText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34" userDrawn="1">
          <p15:clr>
            <a:srgbClr val="A4A3A4"/>
          </p15:clr>
        </p15:guide>
        <p15:guide id="4" pos="3840" userDrawn="1">
          <p15:clr>
            <a:srgbClr val="A4A3A4"/>
          </p15:clr>
        </p15:guide>
        <p15:guide id="5" orient="horz" pos="2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4163"/>
    <a:srgbClr val="00A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D4093E-5B29-4692-8BCC-FD0AF7A27E13}" v="216" dt="2024-04-09T19:55:33.1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48" autoAdjust="0"/>
    <p:restoredTop sz="72925"/>
  </p:normalViewPr>
  <p:slideViewPr>
    <p:cSldViewPr snapToGrid="0" showGuides="1">
      <p:cViewPr varScale="1">
        <p:scale>
          <a:sx n="63" d="100"/>
          <a:sy n="63" d="100"/>
        </p:scale>
        <p:origin x="1195" y="53"/>
      </p:cViewPr>
      <p:guideLst>
        <p:guide orient="horz" pos="3634"/>
        <p:guide pos="3840"/>
        <p:guide orient="horz" pos="232"/>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201044-96BA-4E8E-95DF-FE986C758418}" type="doc">
      <dgm:prSet loTypeId="urn:microsoft.com/office/officeart/2005/8/layout/vList5" loCatId="list" qsTypeId="urn:microsoft.com/office/officeart/2005/8/quickstyle/simple1" qsCatId="simple" csTypeId="urn:microsoft.com/office/officeart/2005/8/colors/accent1_5" csCatId="accent1" phldr="1"/>
      <dgm:spPr/>
      <dgm:t>
        <a:bodyPr/>
        <a:lstStyle/>
        <a:p>
          <a:endParaRPr lang="en-US"/>
        </a:p>
      </dgm:t>
    </dgm:pt>
    <dgm:pt modelId="{36626EB4-90B9-419C-85D5-349622F50E03}">
      <dgm:prSet phldrT="[Text]" custT="1"/>
      <dgm:spPr>
        <a:solidFill>
          <a:srgbClr val="0D4163"/>
        </a:solidFill>
      </dgm:spPr>
      <dgm:t>
        <a:bodyPr/>
        <a:lstStyle/>
        <a:p>
          <a:pPr>
            <a:buAutoNum type="arabicPeriod"/>
          </a:pPr>
          <a:r>
            <a:rPr lang="es-CO" sz="2400" b="1" dirty="0">
              <a:latin typeface="+mj-lt"/>
            </a:rPr>
            <a:t>1. POLÍTICAS PÚBLICAS</a:t>
          </a:r>
          <a:endParaRPr lang="en-US" sz="2400" dirty="0"/>
        </a:p>
      </dgm:t>
    </dgm:pt>
    <dgm:pt modelId="{59D361AF-7563-4A4E-ACEA-D8BDC954CCF9}" type="parTrans" cxnId="{D5073B43-0FFB-4E73-B88E-7434E2AB8D2A}">
      <dgm:prSet/>
      <dgm:spPr/>
      <dgm:t>
        <a:bodyPr/>
        <a:lstStyle/>
        <a:p>
          <a:endParaRPr lang="en-US">
            <a:solidFill>
              <a:schemeClr val="tx1"/>
            </a:solidFill>
          </a:endParaRPr>
        </a:p>
      </dgm:t>
    </dgm:pt>
    <dgm:pt modelId="{EC048B18-63FA-49A1-B712-7744D8F29B63}" type="sibTrans" cxnId="{D5073B43-0FFB-4E73-B88E-7434E2AB8D2A}">
      <dgm:prSet/>
      <dgm:spPr/>
      <dgm:t>
        <a:bodyPr/>
        <a:lstStyle/>
        <a:p>
          <a:endParaRPr lang="en-US">
            <a:solidFill>
              <a:schemeClr val="tx1"/>
            </a:solidFill>
          </a:endParaRPr>
        </a:p>
      </dgm:t>
    </dgm:pt>
    <dgm:pt modelId="{527C70E8-1CD3-4CF0-83FC-F1A6F0817AB3}">
      <dgm:prSet phldrT="[Text]"/>
      <dgm:spPr>
        <a:solidFill>
          <a:srgbClr val="00AFEF">
            <a:alpha val="40000"/>
          </a:srgbClr>
        </a:solidFill>
        <a:ln>
          <a:noFill/>
        </a:ln>
      </dgm:spPr>
      <dgm:t>
        <a:bodyPr/>
        <a:lstStyle/>
        <a:p>
          <a:pPr>
            <a:buFont typeface="Arial" panose="020B0604020202020204" pitchFamily="34" charset="0"/>
            <a:buChar char="•"/>
          </a:pPr>
          <a:r>
            <a:rPr lang="es-SV" dirty="0">
              <a:latin typeface="Calibri" panose="020F0502020204030204" pitchFamily="34" charset="0"/>
              <a:cs typeface="Calibri" panose="020F0502020204030204" pitchFamily="34" charset="0"/>
            </a:rPr>
            <a:t>Movernos Seguros</a:t>
          </a:r>
          <a:endParaRPr lang="en-US" dirty="0">
            <a:latin typeface="Calibri" panose="020F0502020204030204" pitchFamily="34" charset="0"/>
            <a:cs typeface="Calibri" panose="020F0502020204030204" pitchFamily="34" charset="0"/>
          </a:endParaRPr>
        </a:p>
      </dgm:t>
    </dgm:pt>
    <dgm:pt modelId="{1B4ABCB7-8C7C-4714-84A6-C23E09B8361E}" type="parTrans" cxnId="{26123221-8098-4AA3-9CD6-AE3D367C1F53}">
      <dgm:prSet/>
      <dgm:spPr/>
      <dgm:t>
        <a:bodyPr/>
        <a:lstStyle/>
        <a:p>
          <a:endParaRPr lang="en-US">
            <a:solidFill>
              <a:schemeClr val="tx1"/>
            </a:solidFill>
          </a:endParaRPr>
        </a:p>
      </dgm:t>
    </dgm:pt>
    <dgm:pt modelId="{FAE39D25-3EB0-407C-8635-262A6C271583}" type="sibTrans" cxnId="{26123221-8098-4AA3-9CD6-AE3D367C1F53}">
      <dgm:prSet/>
      <dgm:spPr/>
      <dgm:t>
        <a:bodyPr/>
        <a:lstStyle/>
        <a:p>
          <a:endParaRPr lang="en-US">
            <a:solidFill>
              <a:schemeClr val="tx1"/>
            </a:solidFill>
          </a:endParaRPr>
        </a:p>
      </dgm:t>
    </dgm:pt>
    <dgm:pt modelId="{9D2A2D8A-9D58-45E9-BA8E-52C1F3CFEC66}">
      <dgm:prSet phldrT="[Text]" custT="1"/>
      <dgm:spPr>
        <a:solidFill>
          <a:srgbClr val="0D4163"/>
        </a:solidFill>
      </dgm:spPr>
      <dgm:t>
        <a:bodyPr/>
        <a:lstStyle/>
        <a:p>
          <a:pPr>
            <a:buAutoNum type="arabicPeriod"/>
          </a:pPr>
          <a:r>
            <a:rPr lang="es-CO" sz="2400" b="1" dirty="0">
              <a:latin typeface="+mj-lt"/>
            </a:rPr>
            <a:t>2. MOVILIDAD URBANA</a:t>
          </a:r>
          <a:endParaRPr lang="en-US" sz="2400" dirty="0"/>
        </a:p>
      </dgm:t>
    </dgm:pt>
    <dgm:pt modelId="{CD8DF2CC-89BD-434A-95AD-0412455776A4}" type="parTrans" cxnId="{6A02BF1B-7FE6-479B-8B17-CB96F8FA6DE7}">
      <dgm:prSet/>
      <dgm:spPr/>
      <dgm:t>
        <a:bodyPr/>
        <a:lstStyle/>
        <a:p>
          <a:endParaRPr lang="en-US">
            <a:solidFill>
              <a:schemeClr val="tx1"/>
            </a:solidFill>
          </a:endParaRPr>
        </a:p>
      </dgm:t>
    </dgm:pt>
    <dgm:pt modelId="{033F4AB2-5FB8-4DD1-ACB4-7174491EEB93}" type="sibTrans" cxnId="{6A02BF1B-7FE6-479B-8B17-CB96F8FA6DE7}">
      <dgm:prSet/>
      <dgm:spPr/>
      <dgm:t>
        <a:bodyPr/>
        <a:lstStyle/>
        <a:p>
          <a:endParaRPr lang="en-US">
            <a:solidFill>
              <a:schemeClr val="tx1"/>
            </a:solidFill>
          </a:endParaRPr>
        </a:p>
      </dgm:t>
    </dgm:pt>
    <dgm:pt modelId="{8E289796-4435-48A1-95DB-DD262D750496}">
      <dgm:prSet phldrT="[Text]"/>
      <dgm:spPr>
        <a:solidFill>
          <a:srgbClr val="00AFEF">
            <a:alpha val="40000"/>
          </a:srgbClr>
        </a:solidFill>
        <a:ln>
          <a:noFill/>
        </a:ln>
      </dgm:spPr>
      <dgm:t>
        <a:bodyPr/>
        <a:lstStyle/>
        <a:p>
          <a:r>
            <a:rPr lang="es-CO" dirty="0">
              <a:solidFill>
                <a:schemeClr val="tx1"/>
              </a:solidFill>
              <a:latin typeface="Calibri" panose="020F0502020204030204" pitchFamily="34" charset="0"/>
              <a:cs typeface="Calibri" panose="020F0502020204030204" pitchFamily="34" charset="0"/>
            </a:rPr>
            <a:t>Movilidad segura para niños</a:t>
          </a:r>
          <a:endParaRPr lang="en-US" dirty="0">
            <a:solidFill>
              <a:schemeClr val="tx1"/>
            </a:solidFill>
            <a:latin typeface="Calibri" panose="020F0502020204030204" pitchFamily="34" charset="0"/>
            <a:cs typeface="Calibri" panose="020F0502020204030204" pitchFamily="34" charset="0"/>
          </a:endParaRPr>
        </a:p>
      </dgm:t>
    </dgm:pt>
    <dgm:pt modelId="{3F8EBB6E-1C8E-481B-8AE7-6E64F79725B4}" type="parTrans" cxnId="{4343589E-05F0-439E-AE1C-8873B5C9C9A6}">
      <dgm:prSet/>
      <dgm:spPr/>
      <dgm:t>
        <a:bodyPr/>
        <a:lstStyle/>
        <a:p>
          <a:endParaRPr lang="en-US">
            <a:solidFill>
              <a:schemeClr val="tx1"/>
            </a:solidFill>
          </a:endParaRPr>
        </a:p>
      </dgm:t>
    </dgm:pt>
    <dgm:pt modelId="{99AD0AAA-E59E-4E39-9357-1176BB3254E6}" type="sibTrans" cxnId="{4343589E-05F0-439E-AE1C-8873B5C9C9A6}">
      <dgm:prSet/>
      <dgm:spPr/>
      <dgm:t>
        <a:bodyPr/>
        <a:lstStyle/>
        <a:p>
          <a:endParaRPr lang="en-US">
            <a:solidFill>
              <a:schemeClr val="tx1"/>
            </a:solidFill>
          </a:endParaRPr>
        </a:p>
      </dgm:t>
    </dgm:pt>
    <dgm:pt modelId="{5C8BBA7A-3111-42B9-9C4B-547E9F8DD9AE}">
      <dgm:prSet phldrT="[Text]" custT="1"/>
      <dgm:spPr>
        <a:solidFill>
          <a:srgbClr val="0D4163"/>
        </a:solidFill>
      </dgm:spPr>
      <dgm:t>
        <a:bodyPr/>
        <a:lstStyle/>
        <a:p>
          <a:pPr>
            <a:buAutoNum type="arabicPeriod"/>
          </a:pPr>
          <a:r>
            <a:rPr lang="es-CO" sz="2400" b="1" dirty="0">
              <a:latin typeface="+mj-lt"/>
            </a:rPr>
            <a:t>3. INFRAESTRUCTURA SEGURA </a:t>
          </a:r>
          <a:endParaRPr lang="en-US" sz="2400" dirty="0"/>
        </a:p>
      </dgm:t>
    </dgm:pt>
    <dgm:pt modelId="{D067BDE5-A1F9-4C85-B464-4680BB88919C}" type="parTrans" cxnId="{08C63D2C-B00E-4494-A993-E7D5356AD49C}">
      <dgm:prSet/>
      <dgm:spPr/>
      <dgm:t>
        <a:bodyPr/>
        <a:lstStyle/>
        <a:p>
          <a:endParaRPr lang="en-US">
            <a:solidFill>
              <a:schemeClr val="tx1"/>
            </a:solidFill>
          </a:endParaRPr>
        </a:p>
      </dgm:t>
    </dgm:pt>
    <dgm:pt modelId="{B45EA761-EBAE-4E30-93FF-EF81135AB072}" type="sibTrans" cxnId="{08C63D2C-B00E-4494-A993-E7D5356AD49C}">
      <dgm:prSet/>
      <dgm:spPr/>
      <dgm:t>
        <a:bodyPr/>
        <a:lstStyle/>
        <a:p>
          <a:endParaRPr lang="en-US">
            <a:solidFill>
              <a:schemeClr val="tx1"/>
            </a:solidFill>
          </a:endParaRPr>
        </a:p>
      </dgm:t>
    </dgm:pt>
    <dgm:pt modelId="{CCE6185B-0BBA-47E6-8CC7-11555CB0AC30}">
      <dgm:prSet phldrT="[Text]"/>
      <dgm:spPr>
        <a:solidFill>
          <a:srgbClr val="00AFEF">
            <a:alpha val="40000"/>
          </a:srgbClr>
        </a:solidFill>
        <a:ln>
          <a:noFill/>
        </a:ln>
      </dgm:spPr>
      <dgm:t>
        <a:bodyPr/>
        <a:lstStyle/>
        <a:p>
          <a:r>
            <a:rPr lang="es-CO" b="0" dirty="0">
              <a:solidFill>
                <a:schemeClr val="tx1"/>
              </a:solidFill>
              <a:latin typeface="Calibri" panose="020F0502020204030204" pitchFamily="34" charset="0"/>
              <a:cs typeface="Calibri" panose="020F0502020204030204" pitchFamily="34" charset="0"/>
            </a:rPr>
            <a:t>Criterios de seguridad vial y de accesibilidad universal</a:t>
          </a:r>
          <a:endParaRPr lang="en-US" b="0" dirty="0">
            <a:solidFill>
              <a:schemeClr val="tx1"/>
            </a:solidFill>
            <a:latin typeface="Calibri" panose="020F0502020204030204" pitchFamily="34" charset="0"/>
            <a:cs typeface="Calibri" panose="020F0502020204030204" pitchFamily="34" charset="0"/>
          </a:endParaRPr>
        </a:p>
      </dgm:t>
    </dgm:pt>
    <dgm:pt modelId="{4ED09AD9-6BFD-461B-AD31-C6BCE0B4C7C1}" type="parTrans" cxnId="{B8440FDD-082F-44E2-8318-A97F0D469522}">
      <dgm:prSet/>
      <dgm:spPr/>
      <dgm:t>
        <a:bodyPr/>
        <a:lstStyle/>
        <a:p>
          <a:endParaRPr lang="en-US">
            <a:solidFill>
              <a:schemeClr val="tx1"/>
            </a:solidFill>
          </a:endParaRPr>
        </a:p>
      </dgm:t>
    </dgm:pt>
    <dgm:pt modelId="{546B7A49-5A3F-4CD9-9545-AD8F86823162}" type="sibTrans" cxnId="{B8440FDD-082F-44E2-8318-A97F0D469522}">
      <dgm:prSet/>
      <dgm:spPr/>
      <dgm:t>
        <a:bodyPr/>
        <a:lstStyle/>
        <a:p>
          <a:endParaRPr lang="en-US">
            <a:solidFill>
              <a:schemeClr val="tx1"/>
            </a:solidFill>
          </a:endParaRPr>
        </a:p>
      </dgm:t>
    </dgm:pt>
    <dgm:pt modelId="{B5EC42AE-9E98-8D46-A40A-BDE40FBC651D}">
      <dgm:prSet phldrT="[Text]"/>
      <dgm:spPr>
        <a:solidFill>
          <a:srgbClr val="00AFEF">
            <a:alpha val="40000"/>
          </a:srgbClr>
        </a:solidFill>
        <a:ln>
          <a:noFill/>
        </a:ln>
      </dgm:spPr>
      <dgm:t>
        <a:bodyPr/>
        <a:lstStyle/>
        <a:p>
          <a:pPr>
            <a:buFont typeface="Arial" panose="020B0604020202020204" pitchFamily="34" charset="0"/>
            <a:buChar char="•"/>
          </a:pPr>
          <a:r>
            <a:rPr lang="es-SV" dirty="0">
              <a:latin typeface="Calibri" panose="020F0502020204030204" pitchFamily="34" charset="0"/>
              <a:cs typeface="Calibri" panose="020F0502020204030204" pitchFamily="34" charset="0"/>
            </a:rPr>
            <a:t>Inspecciones Técnicas Vehiculares</a:t>
          </a:r>
          <a:endParaRPr lang="en-US" dirty="0">
            <a:latin typeface="Calibri" panose="020F0502020204030204" pitchFamily="34" charset="0"/>
            <a:cs typeface="Calibri" panose="020F0502020204030204" pitchFamily="34" charset="0"/>
          </a:endParaRPr>
        </a:p>
      </dgm:t>
    </dgm:pt>
    <dgm:pt modelId="{E88B5202-32C9-CD40-9A6F-CCEC166A6481}" type="parTrans" cxnId="{BEBAD452-F89C-7D4D-A906-6FAD923BFD07}">
      <dgm:prSet/>
      <dgm:spPr/>
      <dgm:t>
        <a:bodyPr/>
        <a:lstStyle/>
        <a:p>
          <a:endParaRPr lang="en-US"/>
        </a:p>
      </dgm:t>
    </dgm:pt>
    <dgm:pt modelId="{1A738F24-850D-C748-AE3D-65C527F3E294}" type="sibTrans" cxnId="{BEBAD452-F89C-7D4D-A906-6FAD923BFD07}">
      <dgm:prSet/>
      <dgm:spPr/>
      <dgm:t>
        <a:bodyPr/>
        <a:lstStyle/>
        <a:p>
          <a:endParaRPr lang="en-US"/>
        </a:p>
      </dgm:t>
    </dgm:pt>
    <dgm:pt modelId="{7E1E970D-BCE6-4544-ACAD-E8AC45BFD36F}">
      <dgm:prSet phldrT="[Text]"/>
      <dgm:spPr>
        <a:solidFill>
          <a:srgbClr val="00AFEF">
            <a:alpha val="40000"/>
          </a:srgbClr>
        </a:solidFill>
        <a:ln>
          <a:noFill/>
        </a:ln>
      </dgm:spPr>
      <dgm:t>
        <a:bodyPr/>
        <a:lstStyle/>
        <a:p>
          <a:pPr>
            <a:buFont typeface="Arial" panose="020B0604020202020204" pitchFamily="34" charset="0"/>
            <a:buChar char="•"/>
          </a:pPr>
          <a:r>
            <a:rPr lang="en-US" dirty="0" err="1">
              <a:latin typeface="Calibri" panose="020F0502020204030204" pitchFamily="34" charset="0"/>
              <a:cs typeface="Calibri" panose="020F0502020204030204" pitchFamily="34" charset="0"/>
            </a:rPr>
            <a:t>Etiquetado</a:t>
          </a:r>
          <a:r>
            <a:rPr lang="en-US" dirty="0">
              <a:latin typeface="Calibri" panose="020F0502020204030204" pitchFamily="34" charset="0"/>
              <a:cs typeface="Calibri" panose="020F0502020204030204" pitchFamily="34" charset="0"/>
            </a:rPr>
            <a:t> de </a:t>
          </a:r>
          <a:r>
            <a:rPr lang="en-US" dirty="0" err="1">
              <a:latin typeface="Calibri" panose="020F0502020204030204" pitchFamily="34" charset="0"/>
              <a:cs typeface="Calibri" panose="020F0502020204030204" pitchFamily="34" charset="0"/>
            </a:rPr>
            <a:t>Seguridad</a:t>
          </a:r>
          <a:r>
            <a:rPr lang="en-US" dirty="0">
              <a:latin typeface="Calibri" panose="020F0502020204030204" pitchFamily="34" charset="0"/>
              <a:cs typeface="Calibri" panose="020F0502020204030204" pitchFamily="34" charset="0"/>
            </a:rPr>
            <a:t> Vehicular</a:t>
          </a:r>
        </a:p>
      </dgm:t>
    </dgm:pt>
    <dgm:pt modelId="{81EDC951-07C6-264C-A0A7-CF2E7C24D519}" type="parTrans" cxnId="{2B1D0D9E-D8E8-BC48-9911-189F8FB79223}">
      <dgm:prSet/>
      <dgm:spPr/>
      <dgm:t>
        <a:bodyPr/>
        <a:lstStyle/>
        <a:p>
          <a:endParaRPr lang="en-US"/>
        </a:p>
      </dgm:t>
    </dgm:pt>
    <dgm:pt modelId="{F93504BF-371D-7542-90E4-9FA1C9604B9D}" type="sibTrans" cxnId="{2B1D0D9E-D8E8-BC48-9911-189F8FB79223}">
      <dgm:prSet/>
      <dgm:spPr/>
      <dgm:t>
        <a:bodyPr/>
        <a:lstStyle/>
        <a:p>
          <a:endParaRPr lang="en-US"/>
        </a:p>
      </dgm:t>
    </dgm:pt>
    <dgm:pt modelId="{F7C3321D-622A-CD49-8F57-CA194AD7C04A}">
      <dgm:prSet phldrT="[Text]"/>
      <dgm:spPr>
        <a:solidFill>
          <a:srgbClr val="00AFEF">
            <a:alpha val="40000"/>
          </a:srgbClr>
        </a:solidFill>
        <a:ln>
          <a:noFill/>
        </a:ln>
      </dgm:spPr>
      <dgm:t>
        <a:bodyPr/>
        <a:lstStyle/>
        <a:p>
          <a:r>
            <a:rPr lang="es-CO" dirty="0">
              <a:solidFill>
                <a:schemeClr val="tx1"/>
              </a:solidFill>
              <a:latin typeface="Calibri" panose="020F0502020204030204" pitchFamily="34" charset="0"/>
              <a:cs typeface="Calibri" panose="020F0502020204030204" pitchFamily="34" charset="0"/>
            </a:rPr>
            <a:t>Movilidad segura para motociclistas</a:t>
          </a:r>
          <a:endParaRPr lang="en-US" dirty="0">
            <a:solidFill>
              <a:schemeClr val="tx1"/>
            </a:solidFill>
            <a:latin typeface="Calibri" panose="020F0502020204030204" pitchFamily="34" charset="0"/>
            <a:cs typeface="Calibri" panose="020F0502020204030204" pitchFamily="34" charset="0"/>
          </a:endParaRPr>
        </a:p>
      </dgm:t>
    </dgm:pt>
    <dgm:pt modelId="{FF90AE22-0932-0B4B-ACCD-33246CC46F5A}" type="parTrans" cxnId="{2A66F19D-4A2A-284A-90CB-0C07A57BC083}">
      <dgm:prSet/>
      <dgm:spPr/>
      <dgm:t>
        <a:bodyPr/>
        <a:lstStyle/>
        <a:p>
          <a:endParaRPr lang="en-US"/>
        </a:p>
      </dgm:t>
    </dgm:pt>
    <dgm:pt modelId="{C37CB4C4-9DF6-E94A-84B9-3CA33E22F52B}" type="sibTrans" cxnId="{2A66F19D-4A2A-284A-90CB-0C07A57BC083}">
      <dgm:prSet/>
      <dgm:spPr/>
      <dgm:t>
        <a:bodyPr/>
        <a:lstStyle/>
        <a:p>
          <a:endParaRPr lang="en-US"/>
        </a:p>
      </dgm:t>
    </dgm:pt>
    <dgm:pt modelId="{03EC0741-811E-FE41-B7D0-CF2FAABFC5BE}">
      <dgm:prSet phldrT="[Text]"/>
      <dgm:spPr>
        <a:solidFill>
          <a:srgbClr val="00AFEF">
            <a:alpha val="40000"/>
          </a:srgbClr>
        </a:solidFill>
        <a:ln>
          <a:noFill/>
        </a:ln>
      </dgm:spPr>
      <dgm:t>
        <a:bodyPr/>
        <a:lstStyle/>
        <a:p>
          <a:r>
            <a:rPr lang="es-CO" dirty="0">
              <a:solidFill>
                <a:schemeClr val="tx1"/>
              </a:solidFill>
              <a:latin typeface="Calibri" panose="020F0502020204030204" pitchFamily="34" charset="0"/>
              <a:cs typeface="Calibri" panose="020F0502020204030204" pitchFamily="34" charset="0"/>
            </a:rPr>
            <a:t>Enfoque de sistema seguro y gestión de la velocidad</a:t>
          </a:r>
          <a:endParaRPr lang="en-US" dirty="0">
            <a:solidFill>
              <a:schemeClr val="tx1"/>
            </a:solidFill>
            <a:latin typeface="Calibri" panose="020F0502020204030204" pitchFamily="34" charset="0"/>
            <a:cs typeface="Calibri" panose="020F0502020204030204" pitchFamily="34" charset="0"/>
          </a:endParaRPr>
        </a:p>
      </dgm:t>
    </dgm:pt>
    <dgm:pt modelId="{F899BC48-259A-3544-BD73-BC216DFB5BE6}" type="parTrans" cxnId="{2954EC8D-A06A-7F45-9663-3B44CED95CE1}">
      <dgm:prSet/>
      <dgm:spPr/>
      <dgm:t>
        <a:bodyPr/>
        <a:lstStyle/>
        <a:p>
          <a:endParaRPr lang="en-US"/>
        </a:p>
      </dgm:t>
    </dgm:pt>
    <dgm:pt modelId="{4F7D94D5-A5A4-3049-89AD-39C22F570A06}" type="sibTrans" cxnId="{2954EC8D-A06A-7F45-9663-3B44CED95CE1}">
      <dgm:prSet/>
      <dgm:spPr/>
      <dgm:t>
        <a:bodyPr/>
        <a:lstStyle/>
        <a:p>
          <a:endParaRPr lang="en-US"/>
        </a:p>
      </dgm:t>
    </dgm:pt>
    <dgm:pt modelId="{D7C12696-9BB6-154A-8352-C777CC413F08}">
      <dgm:prSet phldrT="[Text]"/>
      <dgm:spPr>
        <a:solidFill>
          <a:srgbClr val="00AFEF">
            <a:alpha val="40000"/>
          </a:srgbClr>
        </a:solidFill>
        <a:ln>
          <a:noFill/>
        </a:ln>
      </dgm:spPr>
      <dgm:t>
        <a:bodyPr/>
        <a:lstStyle/>
        <a:p>
          <a:r>
            <a:rPr lang="es-ES_tradnl" b="0" dirty="0">
              <a:solidFill>
                <a:schemeClr val="tx1"/>
              </a:solidFill>
              <a:latin typeface="Calibri" panose="020F0502020204030204" pitchFamily="34" charset="0"/>
              <a:cs typeface="Calibri" panose="020F0502020204030204" pitchFamily="34" charset="0"/>
            </a:rPr>
            <a:t>Auditorías e inspecciones de seguridad vial</a:t>
          </a:r>
          <a:endParaRPr lang="en-US" b="0" dirty="0">
            <a:solidFill>
              <a:schemeClr val="tx1"/>
            </a:solidFill>
            <a:latin typeface="Calibri" panose="020F0502020204030204" pitchFamily="34" charset="0"/>
            <a:cs typeface="Calibri" panose="020F0502020204030204" pitchFamily="34" charset="0"/>
          </a:endParaRPr>
        </a:p>
      </dgm:t>
    </dgm:pt>
    <dgm:pt modelId="{015FED12-3766-BC4C-88CB-CD5A98BABAA7}" type="parTrans" cxnId="{F9FFF275-D577-C74E-8843-80284C333A0E}">
      <dgm:prSet/>
      <dgm:spPr/>
      <dgm:t>
        <a:bodyPr/>
        <a:lstStyle/>
        <a:p>
          <a:endParaRPr lang="en-US"/>
        </a:p>
      </dgm:t>
    </dgm:pt>
    <dgm:pt modelId="{06E7E5C6-1FD4-CC42-868E-B135FD645177}" type="sibTrans" cxnId="{F9FFF275-D577-C74E-8843-80284C333A0E}">
      <dgm:prSet/>
      <dgm:spPr/>
      <dgm:t>
        <a:bodyPr/>
        <a:lstStyle/>
        <a:p>
          <a:endParaRPr lang="en-US"/>
        </a:p>
      </dgm:t>
    </dgm:pt>
    <dgm:pt modelId="{EA79275D-E393-E840-91B4-785D27624363}">
      <dgm:prSet phldrT="[Text]"/>
      <dgm:spPr>
        <a:solidFill>
          <a:srgbClr val="00AFEF">
            <a:alpha val="40000"/>
          </a:srgbClr>
        </a:solidFill>
        <a:ln>
          <a:noFill/>
        </a:ln>
      </dgm:spPr>
      <dgm:t>
        <a:bodyPr/>
        <a:lstStyle/>
        <a:p>
          <a:r>
            <a:rPr lang="es-ES_tradnl" b="0" dirty="0">
              <a:solidFill>
                <a:schemeClr val="tx1"/>
              </a:solidFill>
              <a:latin typeface="Calibri" panose="020F0502020204030204" pitchFamily="34" charset="0"/>
              <a:ea typeface="Calibri Light"/>
              <a:cs typeface="Calibri" panose="020F0502020204030204" pitchFamily="34" charset="0"/>
            </a:rPr>
            <a:t>Inclusión de Indicadores de seguridad vial, con la métrica iRAP</a:t>
          </a:r>
          <a:endParaRPr lang="en-US" b="0" dirty="0">
            <a:solidFill>
              <a:schemeClr val="tx1"/>
            </a:solidFill>
            <a:latin typeface="Calibri" panose="020F0502020204030204" pitchFamily="34" charset="0"/>
            <a:cs typeface="Calibri" panose="020F0502020204030204" pitchFamily="34" charset="0"/>
          </a:endParaRPr>
        </a:p>
      </dgm:t>
    </dgm:pt>
    <dgm:pt modelId="{B1C453C6-E35B-6940-8622-954CF6A1E9C8}" type="parTrans" cxnId="{40A49599-15DA-1B49-8A40-4882ABC62A41}">
      <dgm:prSet/>
      <dgm:spPr/>
      <dgm:t>
        <a:bodyPr/>
        <a:lstStyle/>
        <a:p>
          <a:endParaRPr lang="en-US"/>
        </a:p>
      </dgm:t>
    </dgm:pt>
    <dgm:pt modelId="{A555D150-6828-7D48-9329-079A0C4278A6}" type="sibTrans" cxnId="{40A49599-15DA-1B49-8A40-4882ABC62A41}">
      <dgm:prSet/>
      <dgm:spPr/>
      <dgm:t>
        <a:bodyPr/>
        <a:lstStyle/>
        <a:p>
          <a:endParaRPr lang="en-US"/>
        </a:p>
      </dgm:t>
    </dgm:pt>
    <dgm:pt modelId="{491FEEE1-1F26-4561-93A1-806B59C7182E}" type="pres">
      <dgm:prSet presAssocID="{E3201044-96BA-4E8E-95DF-FE986C758418}" presName="Name0" presStyleCnt="0">
        <dgm:presLayoutVars>
          <dgm:dir/>
          <dgm:animLvl val="lvl"/>
          <dgm:resizeHandles val="exact"/>
        </dgm:presLayoutVars>
      </dgm:prSet>
      <dgm:spPr/>
    </dgm:pt>
    <dgm:pt modelId="{A1FD65B0-718F-45B1-A7DE-B6124366DEB9}" type="pres">
      <dgm:prSet presAssocID="{36626EB4-90B9-419C-85D5-349622F50E03}" presName="linNode" presStyleCnt="0"/>
      <dgm:spPr/>
    </dgm:pt>
    <dgm:pt modelId="{AEAE17D6-CF96-433B-A46D-50E64F3A762F}" type="pres">
      <dgm:prSet presAssocID="{36626EB4-90B9-419C-85D5-349622F50E03}" presName="parentText" presStyleLbl="node1" presStyleIdx="0" presStyleCnt="3">
        <dgm:presLayoutVars>
          <dgm:chMax val="1"/>
          <dgm:bulletEnabled val="1"/>
        </dgm:presLayoutVars>
      </dgm:prSet>
      <dgm:spPr/>
    </dgm:pt>
    <dgm:pt modelId="{DC1115A9-739C-4716-8031-7E2998A5DD25}" type="pres">
      <dgm:prSet presAssocID="{36626EB4-90B9-419C-85D5-349622F50E03}" presName="descendantText" presStyleLbl="alignAccFollowNode1" presStyleIdx="0" presStyleCnt="3">
        <dgm:presLayoutVars>
          <dgm:bulletEnabled val="1"/>
        </dgm:presLayoutVars>
      </dgm:prSet>
      <dgm:spPr/>
    </dgm:pt>
    <dgm:pt modelId="{89D38E0A-0A5F-4B94-98CE-EED5129E5FE7}" type="pres">
      <dgm:prSet presAssocID="{EC048B18-63FA-49A1-B712-7744D8F29B63}" presName="sp" presStyleCnt="0"/>
      <dgm:spPr/>
    </dgm:pt>
    <dgm:pt modelId="{A9B624F6-D635-436A-A0B2-D4103A9F3A0B}" type="pres">
      <dgm:prSet presAssocID="{9D2A2D8A-9D58-45E9-BA8E-52C1F3CFEC66}" presName="linNode" presStyleCnt="0"/>
      <dgm:spPr/>
    </dgm:pt>
    <dgm:pt modelId="{B8981221-E3CF-4BBC-8CAE-19A2FAA4A472}" type="pres">
      <dgm:prSet presAssocID="{9D2A2D8A-9D58-45E9-BA8E-52C1F3CFEC66}" presName="parentText" presStyleLbl="node1" presStyleIdx="1" presStyleCnt="3">
        <dgm:presLayoutVars>
          <dgm:chMax val="1"/>
          <dgm:bulletEnabled val="1"/>
        </dgm:presLayoutVars>
      </dgm:prSet>
      <dgm:spPr/>
    </dgm:pt>
    <dgm:pt modelId="{359FF273-D9CD-4C91-9E41-0B46D359DED1}" type="pres">
      <dgm:prSet presAssocID="{9D2A2D8A-9D58-45E9-BA8E-52C1F3CFEC66}" presName="descendantText" presStyleLbl="alignAccFollowNode1" presStyleIdx="1" presStyleCnt="3">
        <dgm:presLayoutVars>
          <dgm:bulletEnabled val="1"/>
        </dgm:presLayoutVars>
      </dgm:prSet>
      <dgm:spPr/>
    </dgm:pt>
    <dgm:pt modelId="{98E12F93-85C4-4018-8903-91D7EE4720A8}" type="pres">
      <dgm:prSet presAssocID="{033F4AB2-5FB8-4DD1-ACB4-7174491EEB93}" presName="sp" presStyleCnt="0"/>
      <dgm:spPr/>
    </dgm:pt>
    <dgm:pt modelId="{FA872AF7-E1E9-43B9-B0D5-85E275ECB7AD}" type="pres">
      <dgm:prSet presAssocID="{5C8BBA7A-3111-42B9-9C4B-547E9F8DD9AE}" presName="linNode" presStyleCnt="0"/>
      <dgm:spPr/>
    </dgm:pt>
    <dgm:pt modelId="{2AC9BE95-C412-4029-9438-F920CA677640}" type="pres">
      <dgm:prSet presAssocID="{5C8BBA7A-3111-42B9-9C4B-547E9F8DD9AE}" presName="parentText" presStyleLbl="node1" presStyleIdx="2" presStyleCnt="3">
        <dgm:presLayoutVars>
          <dgm:chMax val="1"/>
          <dgm:bulletEnabled val="1"/>
        </dgm:presLayoutVars>
      </dgm:prSet>
      <dgm:spPr/>
    </dgm:pt>
    <dgm:pt modelId="{25CF4F97-B5C6-46E2-B4B0-BA223DDDB068}" type="pres">
      <dgm:prSet presAssocID="{5C8BBA7A-3111-42B9-9C4B-547E9F8DD9AE}" presName="descendantText" presStyleLbl="alignAccFollowNode1" presStyleIdx="2" presStyleCnt="3">
        <dgm:presLayoutVars>
          <dgm:bulletEnabled val="1"/>
        </dgm:presLayoutVars>
      </dgm:prSet>
      <dgm:spPr/>
    </dgm:pt>
  </dgm:ptLst>
  <dgm:cxnLst>
    <dgm:cxn modelId="{20489A13-FB4B-B24F-9DB3-C2312D821D41}" type="presOf" srcId="{F7C3321D-622A-CD49-8F57-CA194AD7C04A}" destId="{359FF273-D9CD-4C91-9E41-0B46D359DED1}" srcOrd="0" destOrd="1" presId="urn:microsoft.com/office/officeart/2005/8/layout/vList5"/>
    <dgm:cxn modelId="{6A02BF1B-7FE6-479B-8B17-CB96F8FA6DE7}" srcId="{E3201044-96BA-4E8E-95DF-FE986C758418}" destId="{9D2A2D8A-9D58-45E9-BA8E-52C1F3CFEC66}" srcOrd="1" destOrd="0" parTransId="{CD8DF2CC-89BD-434A-95AD-0412455776A4}" sibTransId="{033F4AB2-5FB8-4DD1-ACB4-7174491EEB93}"/>
    <dgm:cxn modelId="{41A9621D-E060-8541-A5D1-BF97E72043DE}" type="presOf" srcId="{7E1E970D-BCE6-4544-ACAD-E8AC45BFD36F}" destId="{DC1115A9-739C-4716-8031-7E2998A5DD25}" srcOrd="0" destOrd="2" presId="urn:microsoft.com/office/officeart/2005/8/layout/vList5"/>
    <dgm:cxn modelId="{26123221-8098-4AA3-9CD6-AE3D367C1F53}" srcId="{36626EB4-90B9-419C-85D5-349622F50E03}" destId="{527C70E8-1CD3-4CF0-83FC-F1A6F0817AB3}" srcOrd="0" destOrd="0" parTransId="{1B4ABCB7-8C7C-4714-84A6-C23E09B8361E}" sibTransId="{FAE39D25-3EB0-407C-8635-262A6C271583}"/>
    <dgm:cxn modelId="{08C63D2C-B00E-4494-A993-E7D5356AD49C}" srcId="{E3201044-96BA-4E8E-95DF-FE986C758418}" destId="{5C8BBA7A-3111-42B9-9C4B-547E9F8DD9AE}" srcOrd="2" destOrd="0" parTransId="{D067BDE5-A1F9-4C85-B464-4680BB88919C}" sibTransId="{B45EA761-EBAE-4E30-93FF-EF81135AB072}"/>
    <dgm:cxn modelId="{5321A22C-48EC-4338-B698-BDD15EFB8BC1}" type="presOf" srcId="{9D2A2D8A-9D58-45E9-BA8E-52C1F3CFEC66}" destId="{B8981221-E3CF-4BBC-8CAE-19A2FAA4A472}" srcOrd="0" destOrd="0" presId="urn:microsoft.com/office/officeart/2005/8/layout/vList5"/>
    <dgm:cxn modelId="{1D8AB63B-F7C0-6146-9D21-D191AA63A289}" type="presOf" srcId="{D7C12696-9BB6-154A-8352-C777CC413F08}" destId="{25CF4F97-B5C6-46E2-B4B0-BA223DDDB068}" srcOrd="0" destOrd="2" presId="urn:microsoft.com/office/officeart/2005/8/layout/vList5"/>
    <dgm:cxn modelId="{D8653A5C-04D8-8248-A97B-3AA42DE1BECB}" type="presOf" srcId="{EA79275D-E393-E840-91B4-785D27624363}" destId="{25CF4F97-B5C6-46E2-B4B0-BA223DDDB068}" srcOrd="0" destOrd="1" presId="urn:microsoft.com/office/officeart/2005/8/layout/vList5"/>
    <dgm:cxn modelId="{D5073B43-0FFB-4E73-B88E-7434E2AB8D2A}" srcId="{E3201044-96BA-4E8E-95DF-FE986C758418}" destId="{36626EB4-90B9-419C-85D5-349622F50E03}" srcOrd="0" destOrd="0" parTransId="{59D361AF-7563-4A4E-ACEA-D8BDC954CCF9}" sibTransId="{EC048B18-63FA-49A1-B712-7744D8F29B63}"/>
    <dgm:cxn modelId="{BEBAD452-F89C-7D4D-A906-6FAD923BFD07}" srcId="{36626EB4-90B9-419C-85D5-349622F50E03}" destId="{B5EC42AE-9E98-8D46-A40A-BDE40FBC651D}" srcOrd="1" destOrd="0" parTransId="{E88B5202-32C9-CD40-9A6F-CCEC166A6481}" sibTransId="{1A738F24-850D-C748-AE3D-65C527F3E294}"/>
    <dgm:cxn modelId="{F9FFF275-D577-C74E-8843-80284C333A0E}" srcId="{5C8BBA7A-3111-42B9-9C4B-547E9F8DD9AE}" destId="{D7C12696-9BB6-154A-8352-C777CC413F08}" srcOrd="2" destOrd="0" parTransId="{015FED12-3766-BC4C-88CB-CD5A98BABAA7}" sibTransId="{06E7E5C6-1FD4-CC42-868E-B135FD645177}"/>
    <dgm:cxn modelId="{AF2D2858-2BD7-4CCB-AB61-AD4041F94A88}" type="presOf" srcId="{5C8BBA7A-3111-42B9-9C4B-547E9F8DD9AE}" destId="{2AC9BE95-C412-4029-9438-F920CA677640}" srcOrd="0" destOrd="0" presId="urn:microsoft.com/office/officeart/2005/8/layout/vList5"/>
    <dgm:cxn modelId="{FC6A637F-DA3E-49B5-9679-5E9B27FB5F9D}" type="presOf" srcId="{527C70E8-1CD3-4CF0-83FC-F1A6F0817AB3}" destId="{DC1115A9-739C-4716-8031-7E2998A5DD25}" srcOrd="0" destOrd="0" presId="urn:microsoft.com/office/officeart/2005/8/layout/vList5"/>
    <dgm:cxn modelId="{18926F8C-320B-4C1A-BCA5-07EE9E7337EB}" type="presOf" srcId="{36626EB4-90B9-419C-85D5-349622F50E03}" destId="{AEAE17D6-CF96-433B-A46D-50E64F3A762F}" srcOrd="0" destOrd="0" presId="urn:microsoft.com/office/officeart/2005/8/layout/vList5"/>
    <dgm:cxn modelId="{2954EC8D-A06A-7F45-9663-3B44CED95CE1}" srcId="{9D2A2D8A-9D58-45E9-BA8E-52C1F3CFEC66}" destId="{03EC0741-811E-FE41-B7D0-CF2FAABFC5BE}" srcOrd="2" destOrd="0" parTransId="{F899BC48-259A-3544-BD73-BC216DFB5BE6}" sibTransId="{4F7D94D5-A5A4-3049-89AD-39C22F570A06}"/>
    <dgm:cxn modelId="{40A49599-15DA-1B49-8A40-4882ABC62A41}" srcId="{5C8BBA7A-3111-42B9-9C4B-547E9F8DD9AE}" destId="{EA79275D-E393-E840-91B4-785D27624363}" srcOrd="1" destOrd="0" parTransId="{B1C453C6-E35B-6940-8622-954CF6A1E9C8}" sibTransId="{A555D150-6828-7D48-9329-079A0C4278A6}"/>
    <dgm:cxn modelId="{655A6D9B-7D4C-4DD4-AD17-344B73B9691A}" type="presOf" srcId="{E3201044-96BA-4E8E-95DF-FE986C758418}" destId="{491FEEE1-1F26-4561-93A1-806B59C7182E}" srcOrd="0" destOrd="0" presId="urn:microsoft.com/office/officeart/2005/8/layout/vList5"/>
    <dgm:cxn modelId="{2A66F19D-4A2A-284A-90CB-0C07A57BC083}" srcId="{9D2A2D8A-9D58-45E9-BA8E-52C1F3CFEC66}" destId="{F7C3321D-622A-CD49-8F57-CA194AD7C04A}" srcOrd="1" destOrd="0" parTransId="{FF90AE22-0932-0B4B-ACCD-33246CC46F5A}" sibTransId="{C37CB4C4-9DF6-E94A-84B9-3CA33E22F52B}"/>
    <dgm:cxn modelId="{2B1D0D9E-D8E8-BC48-9911-189F8FB79223}" srcId="{36626EB4-90B9-419C-85D5-349622F50E03}" destId="{7E1E970D-BCE6-4544-ACAD-E8AC45BFD36F}" srcOrd="2" destOrd="0" parTransId="{81EDC951-07C6-264C-A0A7-CF2E7C24D519}" sibTransId="{F93504BF-371D-7542-90E4-9FA1C9604B9D}"/>
    <dgm:cxn modelId="{4343589E-05F0-439E-AE1C-8873B5C9C9A6}" srcId="{9D2A2D8A-9D58-45E9-BA8E-52C1F3CFEC66}" destId="{8E289796-4435-48A1-95DB-DD262D750496}" srcOrd="0" destOrd="0" parTransId="{3F8EBB6E-1C8E-481B-8AE7-6E64F79725B4}" sibTransId="{99AD0AAA-E59E-4E39-9357-1176BB3254E6}"/>
    <dgm:cxn modelId="{EE1E5EA3-6731-8D41-A575-E493E74B258C}" type="presOf" srcId="{03EC0741-811E-FE41-B7D0-CF2FAABFC5BE}" destId="{359FF273-D9CD-4C91-9E41-0B46D359DED1}" srcOrd="0" destOrd="2" presId="urn:microsoft.com/office/officeart/2005/8/layout/vList5"/>
    <dgm:cxn modelId="{36C4BCB2-4C3E-492C-915D-EC4066CD557A}" type="presOf" srcId="{8E289796-4435-48A1-95DB-DD262D750496}" destId="{359FF273-D9CD-4C91-9E41-0B46D359DED1}" srcOrd="0" destOrd="0" presId="urn:microsoft.com/office/officeart/2005/8/layout/vList5"/>
    <dgm:cxn modelId="{77B84EB9-F61B-429C-B4AF-BA863A7214E3}" type="presOf" srcId="{CCE6185B-0BBA-47E6-8CC7-11555CB0AC30}" destId="{25CF4F97-B5C6-46E2-B4B0-BA223DDDB068}" srcOrd="0" destOrd="0" presId="urn:microsoft.com/office/officeart/2005/8/layout/vList5"/>
    <dgm:cxn modelId="{B8440FDD-082F-44E2-8318-A97F0D469522}" srcId="{5C8BBA7A-3111-42B9-9C4B-547E9F8DD9AE}" destId="{CCE6185B-0BBA-47E6-8CC7-11555CB0AC30}" srcOrd="0" destOrd="0" parTransId="{4ED09AD9-6BFD-461B-AD31-C6BCE0B4C7C1}" sibTransId="{546B7A49-5A3F-4CD9-9545-AD8F86823162}"/>
    <dgm:cxn modelId="{5DD426E2-D060-1644-B444-CC875FA27E8C}" type="presOf" srcId="{B5EC42AE-9E98-8D46-A40A-BDE40FBC651D}" destId="{DC1115A9-739C-4716-8031-7E2998A5DD25}" srcOrd="0" destOrd="1" presId="urn:microsoft.com/office/officeart/2005/8/layout/vList5"/>
    <dgm:cxn modelId="{3F8F1780-0965-4EAB-ABE0-93918FF75E87}" type="presParOf" srcId="{491FEEE1-1F26-4561-93A1-806B59C7182E}" destId="{A1FD65B0-718F-45B1-A7DE-B6124366DEB9}" srcOrd="0" destOrd="0" presId="urn:microsoft.com/office/officeart/2005/8/layout/vList5"/>
    <dgm:cxn modelId="{17CF5A94-7553-4189-96A6-7ABA83D7B22E}" type="presParOf" srcId="{A1FD65B0-718F-45B1-A7DE-B6124366DEB9}" destId="{AEAE17D6-CF96-433B-A46D-50E64F3A762F}" srcOrd="0" destOrd="0" presId="urn:microsoft.com/office/officeart/2005/8/layout/vList5"/>
    <dgm:cxn modelId="{6E505757-211A-4567-899C-514F8E6809F4}" type="presParOf" srcId="{A1FD65B0-718F-45B1-A7DE-B6124366DEB9}" destId="{DC1115A9-739C-4716-8031-7E2998A5DD25}" srcOrd="1" destOrd="0" presId="urn:microsoft.com/office/officeart/2005/8/layout/vList5"/>
    <dgm:cxn modelId="{9D87E680-2EE0-4157-A155-B8894EC36096}" type="presParOf" srcId="{491FEEE1-1F26-4561-93A1-806B59C7182E}" destId="{89D38E0A-0A5F-4B94-98CE-EED5129E5FE7}" srcOrd="1" destOrd="0" presId="urn:microsoft.com/office/officeart/2005/8/layout/vList5"/>
    <dgm:cxn modelId="{8F71A0D9-29BC-4F7C-AAEE-E66CEDC7FDEB}" type="presParOf" srcId="{491FEEE1-1F26-4561-93A1-806B59C7182E}" destId="{A9B624F6-D635-436A-A0B2-D4103A9F3A0B}" srcOrd="2" destOrd="0" presId="urn:microsoft.com/office/officeart/2005/8/layout/vList5"/>
    <dgm:cxn modelId="{DB9DF758-B1EE-416D-BE5B-0A0288628954}" type="presParOf" srcId="{A9B624F6-D635-436A-A0B2-D4103A9F3A0B}" destId="{B8981221-E3CF-4BBC-8CAE-19A2FAA4A472}" srcOrd="0" destOrd="0" presId="urn:microsoft.com/office/officeart/2005/8/layout/vList5"/>
    <dgm:cxn modelId="{B12F2C87-A5F9-4462-9371-437806FC78D3}" type="presParOf" srcId="{A9B624F6-D635-436A-A0B2-D4103A9F3A0B}" destId="{359FF273-D9CD-4C91-9E41-0B46D359DED1}" srcOrd="1" destOrd="0" presId="urn:microsoft.com/office/officeart/2005/8/layout/vList5"/>
    <dgm:cxn modelId="{BDDBABE7-82AA-4FEF-ACA7-E53425088593}" type="presParOf" srcId="{491FEEE1-1F26-4561-93A1-806B59C7182E}" destId="{98E12F93-85C4-4018-8903-91D7EE4720A8}" srcOrd="3" destOrd="0" presId="urn:microsoft.com/office/officeart/2005/8/layout/vList5"/>
    <dgm:cxn modelId="{EC43A34F-4963-41DD-9103-615D4D476FC9}" type="presParOf" srcId="{491FEEE1-1F26-4561-93A1-806B59C7182E}" destId="{FA872AF7-E1E9-43B9-B0D5-85E275ECB7AD}" srcOrd="4" destOrd="0" presId="urn:microsoft.com/office/officeart/2005/8/layout/vList5"/>
    <dgm:cxn modelId="{BF822EDA-8B9E-48A3-8223-7863054B6D20}" type="presParOf" srcId="{FA872AF7-E1E9-43B9-B0D5-85E275ECB7AD}" destId="{2AC9BE95-C412-4029-9438-F920CA677640}" srcOrd="0" destOrd="0" presId="urn:microsoft.com/office/officeart/2005/8/layout/vList5"/>
    <dgm:cxn modelId="{67359417-3714-489E-AB0A-FFD2FCCFDC72}" type="presParOf" srcId="{FA872AF7-E1E9-43B9-B0D5-85E275ECB7AD}" destId="{25CF4F97-B5C6-46E2-B4B0-BA223DDDB06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201044-96BA-4E8E-95DF-FE986C758418}" type="doc">
      <dgm:prSet loTypeId="urn:microsoft.com/office/officeart/2005/8/layout/vList5" loCatId="list" qsTypeId="urn:microsoft.com/office/officeart/2005/8/quickstyle/simple1" qsCatId="simple" csTypeId="urn:microsoft.com/office/officeart/2005/8/colors/accent1_5" csCatId="accent1" phldr="1"/>
      <dgm:spPr/>
      <dgm:t>
        <a:bodyPr/>
        <a:lstStyle/>
        <a:p>
          <a:endParaRPr lang="en-US"/>
        </a:p>
      </dgm:t>
    </dgm:pt>
    <dgm:pt modelId="{36626EB4-90B9-419C-85D5-349622F50E03}">
      <dgm:prSet phldrT="[Text]" custT="1"/>
      <dgm:spPr>
        <a:solidFill>
          <a:srgbClr val="0D4163"/>
        </a:solidFill>
      </dgm:spPr>
      <dgm:t>
        <a:bodyPr/>
        <a:lstStyle/>
        <a:p>
          <a:pPr>
            <a:buAutoNum type="arabicPeriod"/>
          </a:pPr>
          <a:r>
            <a:rPr lang="es-CO" sz="2400" b="1" dirty="0">
              <a:latin typeface="+mj-lt"/>
            </a:rPr>
            <a:t>1. POLÍTICAS PÚBLICAS</a:t>
          </a:r>
          <a:endParaRPr lang="en-US" sz="2400" dirty="0"/>
        </a:p>
      </dgm:t>
    </dgm:pt>
    <dgm:pt modelId="{59D361AF-7563-4A4E-ACEA-D8BDC954CCF9}" type="parTrans" cxnId="{D5073B43-0FFB-4E73-B88E-7434E2AB8D2A}">
      <dgm:prSet/>
      <dgm:spPr/>
      <dgm:t>
        <a:bodyPr/>
        <a:lstStyle/>
        <a:p>
          <a:endParaRPr lang="en-US">
            <a:solidFill>
              <a:schemeClr val="tx1"/>
            </a:solidFill>
          </a:endParaRPr>
        </a:p>
      </dgm:t>
    </dgm:pt>
    <dgm:pt modelId="{EC048B18-63FA-49A1-B712-7744D8F29B63}" type="sibTrans" cxnId="{D5073B43-0FFB-4E73-B88E-7434E2AB8D2A}">
      <dgm:prSet/>
      <dgm:spPr/>
      <dgm:t>
        <a:bodyPr/>
        <a:lstStyle/>
        <a:p>
          <a:endParaRPr lang="en-US">
            <a:solidFill>
              <a:schemeClr val="tx1"/>
            </a:solidFill>
          </a:endParaRPr>
        </a:p>
      </dgm:t>
    </dgm:pt>
    <dgm:pt modelId="{527C70E8-1CD3-4CF0-83FC-F1A6F0817AB3}">
      <dgm:prSet phldrT="[Text]"/>
      <dgm:spPr>
        <a:solidFill>
          <a:srgbClr val="00AFEF">
            <a:alpha val="40000"/>
          </a:srgbClr>
        </a:solidFill>
        <a:ln>
          <a:noFill/>
        </a:ln>
      </dgm:spPr>
      <dgm:t>
        <a:bodyPr/>
        <a:lstStyle/>
        <a:p>
          <a:pPr>
            <a:buFont typeface="Arial" panose="020B0604020202020204" pitchFamily="34" charset="0"/>
            <a:buChar char="•"/>
          </a:pPr>
          <a:r>
            <a:rPr lang="es-SV" dirty="0">
              <a:latin typeface="Calibri" panose="020F0502020204030204" pitchFamily="34" charset="0"/>
              <a:cs typeface="Calibri" panose="020F0502020204030204" pitchFamily="34" charset="0"/>
            </a:rPr>
            <a:t>Movernos Seguros</a:t>
          </a:r>
          <a:endParaRPr lang="en-US" dirty="0">
            <a:latin typeface="Calibri" panose="020F0502020204030204" pitchFamily="34" charset="0"/>
            <a:cs typeface="Calibri" panose="020F0502020204030204" pitchFamily="34" charset="0"/>
          </a:endParaRPr>
        </a:p>
      </dgm:t>
    </dgm:pt>
    <dgm:pt modelId="{1B4ABCB7-8C7C-4714-84A6-C23E09B8361E}" type="parTrans" cxnId="{26123221-8098-4AA3-9CD6-AE3D367C1F53}">
      <dgm:prSet/>
      <dgm:spPr/>
      <dgm:t>
        <a:bodyPr/>
        <a:lstStyle/>
        <a:p>
          <a:endParaRPr lang="en-US">
            <a:solidFill>
              <a:schemeClr val="tx1"/>
            </a:solidFill>
          </a:endParaRPr>
        </a:p>
      </dgm:t>
    </dgm:pt>
    <dgm:pt modelId="{FAE39D25-3EB0-407C-8635-262A6C271583}" type="sibTrans" cxnId="{26123221-8098-4AA3-9CD6-AE3D367C1F53}">
      <dgm:prSet/>
      <dgm:spPr/>
      <dgm:t>
        <a:bodyPr/>
        <a:lstStyle/>
        <a:p>
          <a:endParaRPr lang="en-US">
            <a:solidFill>
              <a:schemeClr val="tx1"/>
            </a:solidFill>
          </a:endParaRPr>
        </a:p>
      </dgm:t>
    </dgm:pt>
    <dgm:pt modelId="{9D2A2D8A-9D58-45E9-BA8E-52C1F3CFEC66}">
      <dgm:prSet phldrT="[Text]" custT="1"/>
      <dgm:spPr>
        <a:solidFill>
          <a:srgbClr val="0D4163"/>
        </a:solidFill>
      </dgm:spPr>
      <dgm:t>
        <a:bodyPr/>
        <a:lstStyle/>
        <a:p>
          <a:pPr>
            <a:buAutoNum type="arabicPeriod"/>
          </a:pPr>
          <a:r>
            <a:rPr lang="es-CO" sz="2400" b="1" dirty="0">
              <a:latin typeface="+mj-lt"/>
            </a:rPr>
            <a:t>2. MOVILIDAD URBANA</a:t>
          </a:r>
          <a:endParaRPr lang="en-US" sz="2400" dirty="0"/>
        </a:p>
      </dgm:t>
    </dgm:pt>
    <dgm:pt modelId="{CD8DF2CC-89BD-434A-95AD-0412455776A4}" type="parTrans" cxnId="{6A02BF1B-7FE6-479B-8B17-CB96F8FA6DE7}">
      <dgm:prSet/>
      <dgm:spPr/>
      <dgm:t>
        <a:bodyPr/>
        <a:lstStyle/>
        <a:p>
          <a:endParaRPr lang="en-US">
            <a:solidFill>
              <a:schemeClr val="tx1"/>
            </a:solidFill>
          </a:endParaRPr>
        </a:p>
      </dgm:t>
    </dgm:pt>
    <dgm:pt modelId="{033F4AB2-5FB8-4DD1-ACB4-7174491EEB93}" type="sibTrans" cxnId="{6A02BF1B-7FE6-479B-8B17-CB96F8FA6DE7}">
      <dgm:prSet/>
      <dgm:spPr/>
      <dgm:t>
        <a:bodyPr/>
        <a:lstStyle/>
        <a:p>
          <a:endParaRPr lang="en-US">
            <a:solidFill>
              <a:schemeClr val="tx1"/>
            </a:solidFill>
          </a:endParaRPr>
        </a:p>
      </dgm:t>
    </dgm:pt>
    <dgm:pt modelId="{8E289796-4435-48A1-95DB-DD262D750496}">
      <dgm:prSet phldrT="[Text]"/>
      <dgm:spPr>
        <a:solidFill>
          <a:srgbClr val="00AFEF">
            <a:alpha val="40000"/>
          </a:srgbClr>
        </a:solidFill>
        <a:ln>
          <a:noFill/>
        </a:ln>
      </dgm:spPr>
      <dgm:t>
        <a:bodyPr/>
        <a:lstStyle/>
        <a:p>
          <a:r>
            <a:rPr lang="es-CO" b="1" u="sng" dirty="0">
              <a:solidFill>
                <a:schemeClr val="tx1"/>
              </a:solidFill>
              <a:latin typeface="Calibri" panose="020F0502020204030204" pitchFamily="34" charset="0"/>
              <a:cs typeface="Calibri" panose="020F0502020204030204" pitchFamily="34" charset="0"/>
            </a:rPr>
            <a:t>Movilidad segura para niños</a:t>
          </a:r>
          <a:endParaRPr lang="en-US" b="1" u="sng" dirty="0">
            <a:solidFill>
              <a:schemeClr val="tx1"/>
            </a:solidFill>
            <a:latin typeface="Calibri" panose="020F0502020204030204" pitchFamily="34" charset="0"/>
            <a:cs typeface="Calibri" panose="020F0502020204030204" pitchFamily="34" charset="0"/>
          </a:endParaRPr>
        </a:p>
      </dgm:t>
    </dgm:pt>
    <dgm:pt modelId="{3F8EBB6E-1C8E-481B-8AE7-6E64F79725B4}" type="parTrans" cxnId="{4343589E-05F0-439E-AE1C-8873B5C9C9A6}">
      <dgm:prSet/>
      <dgm:spPr/>
      <dgm:t>
        <a:bodyPr/>
        <a:lstStyle/>
        <a:p>
          <a:endParaRPr lang="en-US">
            <a:solidFill>
              <a:schemeClr val="tx1"/>
            </a:solidFill>
          </a:endParaRPr>
        </a:p>
      </dgm:t>
    </dgm:pt>
    <dgm:pt modelId="{99AD0AAA-E59E-4E39-9357-1176BB3254E6}" type="sibTrans" cxnId="{4343589E-05F0-439E-AE1C-8873B5C9C9A6}">
      <dgm:prSet/>
      <dgm:spPr/>
      <dgm:t>
        <a:bodyPr/>
        <a:lstStyle/>
        <a:p>
          <a:endParaRPr lang="en-US">
            <a:solidFill>
              <a:schemeClr val="tx1"/>
            </a:solidFill>
          </a:endParaRPr>
        </a:p>
      </dgm:t>
    </dgm:pt>
    <dgm:pt modelId="{5C8BBA7A-3111-42B9-9C4B-547E9F8DD9AE}">
      <dgm:prSet phldrT="[Text]" custT="1"/>
      <dgm:spPr>
        <a:solidFill>
          <a:srgbClr val="0D4163"/>
        </a:solidFill>
      </dgm:spPr>
      <dgm:t>
        <a:bodyPr/>
        <a:lstStyle/>
        <a:p>
          <a:pPr>
            <a:buAutoNum type="arabicPeriod"/>
          </a:pPr>
          <a:r>
            <a:rPr lang="es-CO" sz="2400" b="1" dirty="0">
              <a:latin typeface="+mj-lt"/>
            </a:rPr>
            <a:t>3. INFRAESTRUCTURA SEGURA </a:t>
          </a:r>
          <a:endParaRPr lang="en-US" sz="2400" dirty="0"/>
        </a:p>
      </dgm:t>
    </dgm:pt>
    <dgm:pt modelId="{D067BDE5-A1F9-4C85-B464-4680BB88919C}" type="parTrans" cxnId="{08C63D2C-B00E-4494-A993-E7D5356AD49C}">
      <dgm:prSet/>
      <dgm:spPr/>
      <dgm:t>
        <a:bodyPr/>
        <a:lstStyle/>
        <a:p>
          <a:endParaRPr lang="en-US">
            <a:solidFill>
              <a:schemeClr val="tx1"/>
            </a:solidFill>
          </a:endParaRPr>
        </a:p>
      </dgm:t>
    </dgm:pt>
    <dgm:pt modelId="{B45EA761-EBAE-4E30-93FF-EF81135AB072}" type="sibTrans" cxnId="{08C63D2C-B00E-4494-A993-E7D5356AD49C}">
      <dgm:prSet/>
      <dgm:spPr/>
      <dgm:t>
        <a:bodyPr/>
        <a:lstStyle/>
        <a:p>
          <a:endParaRPr lang="en-US">
            <a:solidFill>
              <a:schemeClr val="tx1"/>
            </a:solidFill>
          </a:endParaRPr>
        </a:p>
      </dgm:t>
    </dgm:pt>
    <dgm:pt modelId="{CCE6185B-0BBA-47E6-8CC7-11555CB0AC30}">
      <dgm:prSet phldrT="[Text]"/>
      <dgm:spPr>
        <a:solidFill>
          <a:srgbClr val="00AFEF">
            <a:alpha val="40000"/>
          </a:srgbClr>
        </a:solidFill>
        <a:ln>
          <a:noFill/>
        </a:ln>
      </dgm:spPr>
      <dgm:t>
        <a:bodyPr/>
        <a:lstStyle/>
        <a:p>
          <a:r>
            <a:rPr lang="es-CO" b="0" dirty="0">
              <a:solidFill>
                <a:schemeClr val="tx1"/>
              </a:solidFill>
              <a:latin typeface="Calibri" panose="020F0502020204030204" pitchFamily="34" charset="0"/>
              <a:cs typeface="Calibri" panose="020F0502020204030204" pitchFamily="34" charset="0"/>
            </a:rPr>
            <a:t>Criterios de seguridad vial y de accesibilidad universal</a:t>
          </a:r>
          <a:endParaRPr lang="en-US" b="0" dirty="0">
            <a:solidFill>
              <a:schemeClr val="tx1"/>
            </a:solidFill>
            <a:latin typeface="Calibri" panose="020F0502020204030204" pitchFamily="34" charset="0"/>
            <a:cs typeface="Calibri" panose="020F0502020204030204" pitchFamily="34" charset="0"/>
          </a:endParaRPr>
        </a:p>
      </dgm:t>
    </dgm:pt>
    <dgm:pt modelId="{4ED09AD9-6BFD-461B-AD31-C6BCE0B4C7C1}" type="parTrans" cxnId="{B8440FDD-082F-44E2-8318-A97F0D469522}">
      <dgm:prSet/>
      <dgm:spPr/>
      <dgm:t>
        <a:bodyPr/>
        <a:lstStyle/>
        <a:p>
          <a:endParaRPr lang="en-US">
            <a:solidFill>
              <a:schemeClr val="tx1"/>
            </a:solidFill>
          </a:endParaRPr>
        </a:p>
      </dgm:t>
    </dgm:pt>
    <dgm:pt modelId="{546B7A49-5A3F-4CD9-9545-AD8F86823162}" type="sibTrans" cxnId="{B8440FDD-082F-44E2-8318-A97F0D469522}">
      <dgm:prSet/>
      <dgm:spPr/>
      <dgm:t>
        <a:bodyPr/>
        <a:lstStyle/>
        <a:p>
          <a:endParaRPr lang="en-US">
            <a:solidFill>
              <a:schemeClr val="tx1"/>
            </a:solidFill>
          </a:endParaRPr>
        </a:p>
      </dgm:t>
    </dgm:pt>
    <dgm:pt modelId="{B5EC42AE-9E98-8D46-A40A-BDE40FBC651D}">
      <dgm:prSet phldrT="[Text]"/>
      <dgm:spPr>
        <a:solidFill>
          <a:srgbClr val="00AFEF">
            <a:alpha val="40000"/>
          </a:srgbClr>
        </a:solidFill>
        <a:ln>
          <a:noFill/>
        </a:ln>
      </dgm:spPr>
      <dgm:t>
        <a:bodyPr/>
        <a:lstStyle/>
        <a:p>
          <a:pPr>
            <a:buFont typeface="Arial" panose="020B0604020202020204" pitchFamily="34" charset="0"/>
            <a:buChar char="•"/>
          </a:pPr>
          <a:r>
            <a:rPr lang="es-SV" dirty="0">
              <a:latin typeface="Calibri" panose="020F0502020204030204" pitchFamily="34" charset="0"/>
              <a:cs typeface="Calibri" panose="020F0502020204030204" pitchFamily="34" charset="0"/>
            </a:rPr>
            <a:t>Inspecciones Técnicas Vehiculares</a:t>
          </a:r>
          <a:endParaRPr lang="en-US" dirty="0">
            <a:latin typeface="Calibri" panose="020F0502020204030204" pitchFamily="34" charset="0"/>
            <a:cs typeface="Calibri" panose="020F0502020204030204" pitchFamily="34" charset="0"/>
          </a:endParaRPr>
        </a:p>
      </dgm:t>
    </dgm:pt>
    <dgm:pt modelId="{E88B5202-32C9-CD40-9A6F-CCEC166A6481}" type="parTrans" cxnId="{BEBAD452-F89C-7D4D-A906-6FAD923BFD07}">
      <dgm:prSet/>
      <dgm:spPr/>
      <dgm:t>
        <a:bodyPr/>
        <a:lstStyle/>
        <a:p>
          <a:endParaRPr lang="en-US"/>
        </a:p>
      </dgm:t>
    </dgm:pt>
    <dgm:pt modelId="{1A738F24-850D-C748-AE3D-65C527F3E294}" type="sibTrans" cxnId="{BEBAD452-F89C-7D4D-A906-6FAD923BFD07}">
      <dgm:prSet/>
      <dgm:spPr/>
      <dgm:t>
        <a:bodyPr/>
        <a:lstStyle/>
        <a:p>
          <a:endParaRPr lang="en-US"/>
        </a:p>
      </dgm:t>
    </dgm:pt>
    <dgm:pt modelId="{7E1E970D-BCE6-4544-ACAD-E8AC45BFD36F}">
      <dgm:prSet phldrT="[Text]"/>
      <dgm:spPr>
        <a:solidFill>
          <a:srgbClr val="00AFEF">
            <a:alpha val="40000"/>
          </a:srgbClr>
        </a:solidFill>
        <a:ln>
          <a:noFill/>
        </a:ln>
      </dgm:spPr>
      <dgm:t>
        <a:bodyPr/>
        <a:lstStyle/>
        <a:p>
          <a:pPr>
            <a:buFont typeface="Arial" panose="020B0604020202020204" pitchFamily="34" charset="0"/>
            <a:buChar char="•"/>
          </a:pPr>
          <a:r>
            <a:rPr lang="en-US" dirty="0" err="1">
              <a:latin typeface="Calibri" panose="020F0502020204030204" pitchFamily="34" charset="0"/>
              <a:cs typeface="Calibri" panose="020F0502020204030204" pitchFamily="34" charset="0"/>
            </a:rPr>
            <a:t>Etiquetado</a:t>
          </a:r>
          <a:r>
            <a:rPr lang="en-US" dirty="0">
              <a:latin typeface="Calibri" panose="020F0502020204030204" pitchFamily="34" charset="0"/>
              <a:cs typeface="Calibri" panose="020F0502020204030204" pitchFamily="34" charset="0"/>
            </a:rPr>
            <a:t> de </a:t>
          </a:r>
          <a:r>
            <a:rPr lang="en-US" dirty="0" err="1">
              <a:latin typeface="Calibri" panose="020F0502020204030204" pitchFamily="34" charset="0"/>
              <a:cs typeface="Calibri" panose="020F0502020204030204" pitchFamily="34" charset="0"/>
            </a:rPr>
            <a:t>Seguridad</a:t>
          </a:r>
          <a:r>
            <a:rPr lang="en-US" dirty="0">
              <a:latin typeface="Calibri" panose="020F0502020204030204" pitchFamily="34" charset="0"/>
              <a:cs typeface="Calibri" panose="020F0502020204030204" pitchFamily="34" charset="0"/>
            </a:rPr>
            <a:t> Vehicular</a:t>
          </a:r>
        </a:p>
      </dgm:t>
    </dgm:pt>
    <dgm:pt modelId="{81EDC951-07C6-264C-A0A7-CF2E7C24D519}" type="parTrans" cxnId="{2B1D0D9E-D8E8-BC48-9911-189F8FB79223}">
      <dgm:prSet/>
      <dgm:spPr/>
      <dgm:t>
        <a:bodyPr/>
        <a:lstStyle/>
        <a:p>
          <a:endParaRPr lang="en-US"/>
        </a:p>
      </dgm:t>
    </dgm:pt>
    <dgm:pt modelId="{F93504BF-371D-7542-90E4-9FA1C9604B9D}" type="sibTrans" cxnId="{2B1D0D9E-D8E8-BC48-9911-189F8FB79223}">
      <dgm:prSet/>
      <dgm:spPr/>
      <dgm:t>
        <a:bodyPr/>
        <a:lstStyle/>
        <a:p>
          <a:endParaRPr lang="en-US"/>
        </a:p>
      </dgm:t>
    </dgm:pt>
    <dgm:pt modelId="{F7C3321D-622A-CD49-8F57-CA194AD7C04A}">
      <dgm:prSet phldrT="[Text]"/>
      <dgm:spPr>
        <a:solidFill>
          <a:srgbClr val="00AFEF">
            <a:alpha val="40000"/>
          </a:srgbClr>
        </a:solidFill>
        <a:ln>
          <a:noFill/>
        </a:ln>
      </dgm:spPr>
      <dgm:t>
        <a:bodyPr/>
        <a:lstStyle/>
        <a:p>
          <a:r>
            <a:rPr lang="es-CO" dirty="0">
              <a:solidFill>
                <a:schemeClr val="tx1"/>
              </a:solidFill>
              <a:latin typeface="Calibri" panose="020F0502020204030204" pitchFamily="34" charset="0"/>
              <a:cs typeface="Calibri" panose="020F0502020204030204" pitchFamily="34" charset="0"/>
            </a:rPr>
            <a:t>Movilidad segura para motociclistas</a:t>
          </a:r>
          <a:endParaRPr lang="en-US" dirty="0">
            <a:solidFill>
              <a:schemeClr val="tx1"/>
            </a:solidFill>
            <a:latin typeface="Calibri" panose="020F0502020204030204" pitchFamily="34" charset="0"/>
            <a:cs typeface="Calibri" panose="020F0502020204030204" pitchFamily="34" charset="0"/>
          </a:endParaRPr>
        </a:p>
      </dgm:t>
    </dgm:pt>
    <dgm:pt modelId="{FF90AE22-0932-0B4B-ACCD-33246CC46F5A}" type="parTrans" cxnId="{2A66F19D-4A2A-284A-90CB-0C07A57BC083}">
      <dgm:prSet/>
      <dgm:spPr/>
      <dgm:t>
        <a:bodyPr/>
        <a:lstStyle/>
        <a:p>
          <a:endParaRPr lang="en-US"/>
        </a:p>
      </dgm:t>
    </dgm:pt>
    <dgm:pt modelId="{C37CB4C4-9DF6-E94A-84B9-3CA33E22F52B}" type="sibTrans" cxnId="{2A66F19D-4A2A-284A-90CB-0C07A57BC083}">
      <dgm:prSet/>
      <dgm:spPr/>
      <dgm:t>
        <a:bodyPr/>
        <a:lstStyle/>
        <a:p>
          <a:endParaRPr lang="en-US"/>
        </a:p>
      </dgm:t>
    </dgm:pt>
    <dgm:pt modelId="{03EC0741-811E-FE41-B7D0-CF2FAABFC5BE}">
      <dgm:prSet phldrT="[Text]"/>
      <dgm:spPr>
        <a:solidFill>
          <a:srgbClr val="00AFEF">
            <a:alpha val="40000"/>
          </a:srgbClr>
        </a:solidFill>
        <a:ln>
          <a:noFill/>
        </a:ln>
      </dgm:spPr>
      <dgm:t>
        <a:bodyPr/>
        <a:lstStyle/>
        <a:p>
          <a:r>
            <a:rPr lang="es-CO" dirty="0">
              <a:solidFill>
                <a:schemeClr val="tx1"/>
              </a:solidFill>
              <a:latin typeface="Calibri" panose="020F0502020204030204" pitchFamily="34" charset="0"/>
              <a:cs typeface="Calibri" panose="020F0502020204030204" pitchFamily="34" charset="0"/>
            </a:rPr>
            <a:t>Enfoque de sistema seguro y gestión de la velocidad</a:t>
          </a:r>
          <a:endParaRPr lang="en-US" dirty="0">
            <a:solidFill>
              <a:schemeClr val="tx1"/>
            </a:solidFill>
            <a:latin typeface="Calibri" panose="020F0502020204030204" pitchFamily="34" charset="0"/>
            <a:cs typeface="Calibri" panose="020F0502020204030204" pitchFamily="34" charset="0"/>
          </a:endParaRPr>
        </a:p>
      </dgm:t>
    </dgm:pt>
    <dgm:pt modelId="{F899BC48-259A-3544-BD73-BC216DFB5BE6}" type="parTrans" cxnId="{2954EC8D-A06A-7F45-9663-3B44CED95CE1}">
      <dgm:prSet/>
      <dgm:spPr/>
      <dgm:t>
        <a:bodyPr/>
        <a:lstStyle/>
        <a:p>
          <a:endParaRPr lang="en-US"/>
        </a:p>
      </dgm:t>
    </dgm:pt>
    <dgm:pt modelId="{4F7D94D5-A5A4-3049-89AD-39C22F570A06}" type="sibTrans" cxnId="{2954EC8D-A06A-7F45-9663-3B44CED95CE1}">
      <dgm:prSet/>
      <dgm:spPr/>
      <dgm:t>
        <a:bodyPr/>
        <a:lstStyle/>
        <a:p>
          <a:endParaRPr lang="en-US"/>
        </a:p>
      </dgm:t>
    </dgm:pt>
    <dgm:pt modelId="{D7C12696-9BB6-154A-8352-C777CC413F08}">
      <dgm:prSet phldrT="[Text]"/>
      <dgm:spPr>
        <a:solidFill>
          <a:srgbClr val="00AFEF">
            <a:alpha val="40000"/>
          </a:srgbClr>
        </a:solidFill>
        <a:ln>
          <a:noFill/>
        </a:ln>
      </dgm:spPr>
      <dgm:t>
        <a:bodyPr/>
        <a:lstStyle/>
        <a:p>
          <a:r>
            <a:rPr lang="es-ES_tradnl" b="0" dirty="0">
              <a:solidFill>
                <a:schemeClr val="tx1"/>
              </a:solidFill>
              <a:latin typeface="Calibri" panose="020F0502020204030204" pitchFamily="34" charset="0"/>
              <a:cs typeface="Calibri" panose="020F0502020204030204" pitchFamily="34" charset="0"/>
            </a:rPr>
            <a:t>Auditorías e inspecciones de seguridad vial</a:t>
          </a:r>
          <a:endParaRPr lang="en-US" b="0" dirty="0">
            <a:solidFill>
              <a:schemeClr val="tx1"/>
            </a:solidFill>
            <a:latin typeface="Calibri" panose="020F0502020204030204" pitchFamily="34" charset="0"/>
            <a:cs typeface="Calibri" panose="020F0502020204030204" pitchFamily="34" charset="0"/>
          </a:endParaRPr>
        </a:p>
      </dgm:t>
    </dgm:pt>
    <dgm:pt modelId="{015FED12-3766-BC4C-88CB-CD5A98BABAA7}" type="parTrans" cxnId="{F9FFF275-D577-C74E-8843-80284C333A0E}">
      <dgm:prSet/>
      <dgm:spPr/>
      <dgm:t>
        <a:bodyPr/>
        <a:lstStyle/>
        <a:p>
          <a:endParaRPr lang="en-US"/>
        </a:p>
      </dgm:t>
    </dgm:pt>
    <dgm:pt modelId="{06E7E5C6-1FD4-CC42-868E-B135FD645177}" type="sibTrans" cxnId="{F9FFF275-D577-C74E-8843-80284C333A0E}">
      <dgm:prSet/>
      <dgm:spPr/>
      <dgm:t>
        <a:bodyPr/>
        <a:lstStyle/>
        <a:p>
          <a:endParaRPr lang="en-US"/>
        </a:p>
      </dgm:t>
    </dgm:pt>
    <dgm:pt modelId="{EA79275D-E393-E840-91B4-785D27624363}">
      <dgm:prSet phldrT="[Text]"/>
      <dgm:spPr>
        <a:solidFill>
          <a:srgbClr val="00AFEF">
            <a:alpha val="40000"/>
          </a:srgbClr>
        </a:solidFill>
        <a:ln>
          <a:noFill/>
        </a:ln>
      </dgm:spPr>
      <dgm:t>
        <a:bodyPr/>
        <a:lstStyle/>
        <a:p>
          <a:r>
            <a:rPr lang="es-ES_tradnl" b="0" dirty="0">
              <a:solidFill>
                <a:schemeClr val="tx1"/>
              </a:solidFill>
              <a:latin typeface="Calibri" panose="020F0502020204030204" pitchFamily="34" charset="0"/>
              <a:ea typeface="Calibri Light"/>
              <a:cs typeface="Calibri" panose="020F0502020204030204" pitchFamily="34" charset="0"/>
            </a:rPr>
            <a:t>Inclusión de Indicadores de seguridad vial, con la métrica iRAP</a:t>
          </a:r>
          <a:endParaRPr lang="en-US" b="0" dirty="0">
            <a:solidFill>
              <a:schemeClr val="tx1"/>
            </a:solidFill>
            <a:latin typeface="Calibri" panose="020F0502020204030204" pitchFamily="34" charset="0"/>
            <a:cs typeface="Calibri" panose="020F0502020204030204" pitchFamily="34" charset="0"/>
          </a:endParaRPr>
        </a:p>
      </dgm:t>
    </dgm:pt>
    <dgm:pt modelId="{B1C453C6-E35B-6940-8622-954CF6A1E9C8}" type="parTrans" cxnId="{40A49599-15DA-1B49-8A40-4882ABC62A41}">
      <dgm:prSet/>
      <dgm:spPr/>
      <dgm:t>
        <a:bodyPr/>
        <a:lstStyle/>
        <a:p>
          <a:endParaRPr lang="en-US"/>
        </a:p>
      </dgm:t>
    </dgm:pt>
    <dgm:pt modelId="{A555D150-6828-7D48-9329-079A0C4278A6}" type="sibTrans" cxnId="{40A49599-15DA-1B49-8A40-4882ABC62A41}">
      <dgm:prSet/>
      <dgm:spPr/>
      <dgm:t>
        <a:bodyPr/>
        <a:lstStyle/>
        <a:p>
          <a:endParaRPr lang="en-US"/>
        </a:p>
      </dgm:t>
    </dgm:pt>
    <dgm:pt modelId="{491FEEE1-1F26-4561-93A1-806B59C7182E}" type="pres">
      <dgm:prSet presAssocID="{E3201044-96BA-4E8E-95DF-FE986C758418}" presName="Name0" presStyleCnt="0">
        <dgm:presLayoutVars>
          <dgm:dir/>
          <dgm:animLvl val="lvl"/>
          <dgm:resizeHandles val="exact"/>
        </dgm:presLayoutVars>
      </dgm:prSet>
      <dgm:spPr/>
    </dgm:pt>
    <dgm:pt modelId="{A1FD65B0-718F-45B1-A7DE-B6124366DEB9}" type="pres">
      <dgm:prSet presAssocID="{36626EB4-90B9-419C-85D5-349622F50E03}" presName="linNode" presStyleCnt="0"/>
      <dgm:spPr/>
    </dgm:pt>
    <dgm:pt modelId="{AEAE17D6-CF96-433B-A46D-50E64F3A762F}" type="pres">
      <dgm:prSet presAssocID="{36626EB4-90B9-419C-85D5-349622F50E03}" presName="parentText" presStyleLbl="node1" presStyleIdx="0" presStyleCnt="3">
        <dgm:presLayoutVars>
          <dgm:chMax val="1"/>
          <dgm:bulletEnabled val="1"/>
        </dgm:presLayoutVars>
      </dgm:prSet>
      <dgm:spPr/>
    </dgm:pt>
    <dgm:pt modelId="{DC1115A9-739C-4716-8031-7E2998A5DD25}" type="pres">
      <dgm:prSet presAssocID="{36626EB4-90B9-419C-85D5-349622F50E03}" presName="descendantText" presStyleLbl="alignAccFollowNode1" presStyleIdx="0" presStyleCnt="3">
        <dgm:presLayoutVars>
          <dgm:bulletEnabled val="1"/>
        </dgm:presLayoutVars>
      </dgm:prSet>
      <dgm:spPr/>
    </dgm:pt>
    <dgm:pt modelId="{89D38E0A-0A5F-4B94-98CE-EED5129E5FE7}" type="pres">
      <dgm:prSet presAssocID="{EC048B18-63FA-49A1-B712-7744D8F29B63}" presName="sp" presStyleCnt="0"/>
      <dgm:spPr/>
    </dgm:pt>
    <dgm:pt modelId="{A9B624F6-D635-436A-A0B2-D4103A9F3A0B}" type="pres">
      <dgm:prSet presAssocID="{9D2A2D8A-9D58-45E9-BA8E-52C1F3CFEC66}" presName="linNode" presStyleCnt="0"/>
      <dgm:spPr/>
    </dgm:pt>
    <dgm:pt modelId="{B8981221-E3CF-4BBC-8CAE-19A2FAA4A472}" type="pres">
      <dgm:prSet presAssocID="{9D2A2D8A-9D58-45E9-BA8E-52C1F3CFEC66}" presName="parentText" presStyleLbl="node1" presStyleIdx="1" presStyleCnt="3">
        <dgm:presLayoutVars>
          <dgm:chMax val="1"/>
          <dgm:bulletEnabled val="1"/>
        </dgm:presLayoutVars>
      </dgm:prSet>
      <dgm:spPr/>
    </dgm:pt>
    <dgm:pt modelId="{359FF273-D9CD-4C91-9E41-0B46D359DED1}" type="pres">
      <dgm:prSet presAssocID="{9D2A2D8A-9D58-45E9-BA8E-52C1F3CFEC66}" presName="descendantText" presStyleLbl="alignAccFollowNode1" presStyleIdx="1" presStyleCnt="3">
        <dgm:presLayoutVars>
          <dgm:bulletEnabled val="1"/>
        </dgm:presLayoutVars>
      </dgm:prSet>
      <dgm:spPr/>
    </dgm:pt>
    <dgm:pt modelId="{98E12F93-85C4-4018-8903-91D7EE4720A8}" type="pres">
      <dgm:prSet presAssocID="{033F4AB2-5FB8-4DD1-ACB4-7174491EEB93}" presName="sp" presStyleCnt="0"/>
      <dgm:spPr/>
    </dgm:pt>
    <dgm:pt modelId="{FA872AF7-E1E9-43B9-B0D5-85E275ECB7AD}" type="pres">
      <dgm:prSet presAssocID="{5C8BBA7A-3111-42B9-9C4B-547E9F8DD9AE}" presName="linNode" presStyleCnt="0"/>
      <dgm:spPr/>
    </dgm:pt>
    <dgm:pt modelId="{2AC9BE95-C412-4029-9438-F920CA677640}" type="pres">
      <dgm:prSet presAssocID="{5C8BBA7A-3111-42B9-9C4B-547E9F8DD9AE}" presName="parentText" presStyleLbl="node1" presStyleIdx="2" presStyleCnt="3">
        <dgm:presLayoutVars>
          <dgm:chMax val="1"/>
          <dgm:bulletEnabled val="1"/>
        </dgm:presLayoutVars>
      </dgm:prSet>
      <dgm:spPr/>
    </dgm:pt>
    <dgm:pt modelId="{25CF4F97-B5C6-46E2-B4B0-BA223DDDB068}" type="pres">
      <dgm:prSet presAssocID="{5C8BBA7A-3111-42B9-9C4B-547E9F8DD9AE}" presName="descendantText" presStyleLbl="alignAccFollowNode1" presStyleIdx="2" presStyleCnt="3">
        <dgm:presLayoutVars>
          <dgm:bulletEnabled val="1"/>
        </dgm:presLayoutVars>
      </dgm:prSet>
      <dgm:spPr/>
    </dgm:pt>
  </dgm:ptLst>
  <dgm:cxnLst>
    <dgm:cxn modelId="{20489A13-FB4B-B24F-9DB3-C2312D821D41}" type="presOf" srcId="{F7C3321D-622A-CD49-8F57-CA194AD7C04A}" destId="{359FF273-D9CD-4C91-9E41-0B46D359DED1}" srcOrd="0" destOrd="1" presId="urn:microsoft.com/office/officeart/2005/8/layout/vList5"/>
    <dgm:cxn modelId="{6A02BF1B-7FE6-479B-8B17-CB96F8FA6DE7}" srcId="{E3201044-96BA-4E8E-95DF-FE986C758418}" destId="{9D2A2D8A-9D58-45E9-BA8E-52C1F3CFEC66}" srcOrd="1" destOrd="0" parTransId="{CD8DF2CC-89BD-434A-95AD-0412455776A4}" sibTransId="{033F4AB2-5FB8-4DD1-ACB4-7174491EEB93}"/>
    <dgm:cxn modelId="{41A9621D-E060-8541-A5D1-BF97E72043DE}" type="presOf" srcId="{7E1E970D-BCE6-4544-ACAD-E8AC45BFD36F}" destId="{DC1115A9-739C-4716-8031-7E2998A5DD25}" srcOrd="0" destOrd="2" presId="urn:microsoft.com/office/officeart/2005/8/layout/vList5"/>
    <dgm:cxn modelId="{26123221-8098-4AA3-9CD6-AE3D367C1F53}" srcId="{36626EB4-90B9-419C-85D5-349622F50E03}" destId="{527C70E8-1CD3-4CF0-83FC-F1A6F0817AB3}" srcOrd="0" destOrd="0" parTransId="{1B4ABCB7-8C7C-4714-84A6-C23E09B8361E}" sibTransId="{FAE39D25-3EB0-407C-8635-262A6C271583}"/>
    <dgm:cxn modelId="{08C63D2C-B00E-4494-A993-E7D5356AD49C}" srcId="{E3201044-96BA-4E8E-95DF-FE986C758418}" destId="{5C8BBA7A-3111-42B9-9C4B-547E9F8DD9AE}" srcOrd="2" destOrd="0" parTransId="{D067BDE5-A1F9-4C85-B464-4680BB88919C}" sibTransId="{B45EA761-EBAE-4E30-93FF-EF81135AB072}"/>
    <dgm:cxn modelId="{5321A22C-48EC-4338-B698-BDD15EFB8BC1}" type="presOf" srcId="{9D2A2D8A-9D58-45E9-BA8E-52C1F3CFEC66}" destId="{B8981221-E3CF-4BBC-8CAE-19A2FAA4A472}" srcOrd="0" destOrd="0" presId="urn:microsoft.com/office/officeart/2005/8/layout/vList5"/>
    <dgm:cxn modelId="{1D8AB63B-F7C0-6146-9D21-D191AA63A289}" type="presOf" srcId="{D7C12696-9BB6-154A-8352-C777CC413F08}" destId="{25CF4F97-B5C6-46E2-B4B0-BA223DDDB068}" srcOrd="0" destOrd="2" presId="urn:microsoft.com/office/officeart/2005/8/layout/vList5"/>
    <dgm:cxn modelId="{D8653A5C-04D8-8248-A97B-3AA42DE1BECB}" type="presOf" srcId="{EA79275D-E393-E840-91B4-785D27624363}" destId="{25CF4F97-B5C6-46E2-B4B0-BA223DDDB068}" srcOrd="0" destOrd="1" presId="urn:microsoft.com/office/officeart/2005/8/layout/vList5"/>
    <dgm:cxn modelId="{D5073B43-0FFB-4E73-B88E-7434E2AB8D2A}" srcId="{E3201044-96BA-4E8E-95DF-FE986C758418}" destId="{36626EB4-90B9-419C-85D5-349622F50E03}" srcOrd="0" destOrd="0" parTransId="{59D361AF-7563-4A4E-ACEA-D8BDC954CCF9}" sibTransId="{EC048B18-63FA-49A1-B712-7744D8F29B63}"/>
    <dgm:cxn modelId="{BEBAD452-F89C-7D4D-A906-6FAD923BFD07}" srcId="{36626EB4-90B9-419C-85D5-349622F50E03}" destId="{B5EC42AE-9E98-8D46-A40A-BDE40FBC651D}" srcOrd="1" destOrd="0" parTransId="{E88B5202-32C9-CD40-9A6F-CCEC166A6481}" sibTransId="{1A738F24-850D-C748-AE3D-65C527F3E294}"/>
    <dgm:cxn modelId="{F9FFF275-D577-C74E-8843-80284C333A0E}" srcId="{5C8BBA7A-3111-42B9-9C4B-547E9F8DD9AE}" destId="{D7C12696-9BB6-154A-8352-C777CC413F08}" srcOrd="2" destOrd="0" parTransId="{015FED12-3766-BC4C-88CB-CD5A98BABAA7}" sibTransId="{06E7E5C6-1FD4-CC42-868E-B135FD645177}"/>
    <dgm:cxn modelId="{AF2D2858-2BD7-4CCB-AB61-AD4041F94A88}" type="presOf" srcId="{5C8BBA7A-3111-42B9-9C4B-547E9F8DD9AE}" destId="{2AC9BE95-C412-4029-9438-F920CA677640}" srcOrd="0" destOrd="0" presId="urn:microsoft.com/office/officeart/2005/8/layout/vList5"/>
    <dgm:cxn modelId="{FC6A637F-DA3E-49B5-9679-5E9B27FB5F9D}" type="presOf" srcId="{527C70E8-1CD3-4CF0-83FC-F1A6F0817AB3}" destId="{DC1115A9-739C-4716-8031-7E2998A5DD25}" srcOrd="0" destOrd="0" presId="urn:microsoft.com/office/officeart/2005/8/layout/vList5"/>
    <dgm:cxn modelId="{18926F8C-320B-4C1A-BCA5-07EE9E7337EB}" type="presOf" srcId="{36626EB4-90B9-419C-85D5-349622F50E03}" destId="{AEAE17D6-CF96-433B-A46D-50E64F3A762F}" srcOrd="0" destOrd="0" presId="urn:microsoft.com/office/officeart/2005/8/layout/vList5"/>
    <dgm:cxn modelId="{2954EC8D-A06A-7F45-9663-3B44CED95CE1}" srcId="{9D2A2D8A-9D58-45E9-BA8E-52C1F3CFEC66}" destId="{03EC0741-811E-FE41-B7D0-CF2FAABFC5BE}" srcOrd="2" destOrd="0" parTransId="{F899BC48-259A-3544-BD73-BC216DFB5BE6}" sibTransId="{4F7D94D5-A5A4-3049-89AD-39C22F570A06}"/>
    <dgm:cxn modelId="{40A49599-15DA-1B49-8A40-4882ABC62A41}" srcId="{5C8BBA7A-3111-42B9-9C4B-547E9F8DD9AE}" destId="{EA79275D-E393-E840-91B4-785D27624363}" srcOrd="1" destOrd="0" parTransId="{B1C453C6-E35B-6940-8622-954CF6A1E9C8}" sibTransId="{A555D150-6828-7D48-9329-079A0C4278A6}"/>
    <dgm:cxn modelId="{655A6D9B-7D4C-4DD4-AD17-344B73B9691A}" type="presOf" srcId="{E3201044-96BA-4E8E-95DF-FE986C758418}" destId="{491FEEE1-1F26-4561-93A1-806B59C7182E}" srcOrd="0" destOrd="0" presId="urn:microsoft.com/office/officeart/2005/8/layout/vList5"/>
    <dgm:cxn modelId="{2A66F19D-4A2A-284A-90CB-0C07A57BC083}" srcId="{9D2A2D8A-9D58-45E9-BA8E-52C1F3CFEC66}" destId="{F7C3321D-622A-CD49-8F57-CA194AD7C04A}" srcOrd="1" destOrd="0" parTransId="{FF90AE22-0932-0B4B-ACCD-33246CC46F5A}" sibTransId="{C37CB4C4-9DF6-E94A-84B9-3CA33E22F52B}"/>
    <dgm:cxn modelId="{2B1D0D9E-D8E8-BC48-9911-189F8FB79223}" srcId="{36626EB4-90B9-419C-85D5-349622F50E03}" destId="{7E1E970D-BCE6-4544-ACAD-E8AC45BFD36F}" srcOrd="2" destOrd="0" parTransId="{81EDC951-07C6-264C-A0A7-CF2E7C24D519}" sibTransId="{F93504BF-371D-7542-90E4-9FA1C9604B9D}"/>
    <dgm:cxn modelId="{4343589E-05F0-439E-AE1C-8873B5C9C9A6}" srcId="{9D2A2D8A-9D58-45E9-BA8E-52C1F3CFEC66}" destId="{8E289796-4435-48A1-95DB-DD262D750496}" srcOrd="0" destOrd="0" parTransId="{3F8EBB6E-1C8E-481B-8AE7-6E64F79725B4}" sibTransId="{99AD0AAA-E59E-4E39-9357-1176BB3254E6}"/>
    <dgm:cxn modelId="{EE1E5EA3-6731-8D41-A575-E493E74B258C}" type="presOf" srcId="{03EC0741-811E-FE41-B7D0-CF2FAABFC5BE}" destId="{359FF273-D9CD-4C91-9E41-0B46D359DED1}" srcOrd="0" destOrd="2" presId="urn:microsoft.com/office/officeart/2005/8/layout/vList5"/>
    <dgm:cxn modelId="{36C4BCB2-4C3E-492C-915D-EC4066CD557A}" type="presOf" srcId="{8E289796-4435-48A1-95DB-DD262D750496}" destId="{359FF273-D9CD-4C91-9E41-0B46D359DED1}" srcOrd="0" destOrd="0" presId="urn:microsoft.com/office/officeart/2005/8/layout/vList5"/>
    <dgm:cxn modelId="{77B84EB9-F61B-429C-B4AF-BA863A7214E3}" type="presOf" srcId="{CCE6185B-0BBA-47E6-8CC7-11555CB0AC30}" destId="{25CF4F97-B5C6-46E2-B4B0-BA223DDDB068}" srcOrd="0" destOrd="0" presId="urn:microsoft.com/office/officeart/2005/8/layout/vList5"/>
    <dgm:cxn modelId="{B8440FDD-082F-44E2-8318-A97F0D469522}" srcId="{5C8BBA7A-3111-42B9-9C4B-547E9F8DD9AE}" destId="{CCE6185B-0BBA-47E6-8CC7-11555CB0AC30}" srcOrd="0" destOrd="0" parTransId="{4ED09AD9-6BFD-461B-AD31-C6BCE0B4C7C1}" sibTransId="{546B7A49-5A3F-4CD9-9545-AD8F86823162}"/>
    <dgm:cxn modelId="{5DD426E2-D060-1644-B444-CC875FA27E8C}" type="presOf" srcId="{B5EC42AE-9E98-8D46-A40A-BDE40FBC651D}" destId="{DC1115A9-739C-4716-8031-7E2998A5DD25}" srcOrd="0" destOrd="1" presId="urn:microsoft.com/office/officeart/2005/8/layout/vList5"/>
    <dgm:cxn modelId="{3F8F1780-0965-4EAB-ABE0-93918FF75E87}" type="presParOf" srcId="{491FEEE1-1F26-4561-93A1-806B59C7182E}" destId="{A1FD65B0-718F-45B1-A7DE-B6124366DEB9}" srcOrd="0" destOrd="0" presId="urn:microsoft.com/office/officeart/2005/8/layout/vList5"/>
    <dgm:cxn modelId="{17CF5A94-7553-4189-96A6-7ABA83D7B22E}" type="presParOf" srcId="{A1FD65B0-718F-45B1-A7DE-B6124366DEB9}" destId="{AEAE17D6-CF96-433B-A46D-50E64F3A762F}" srcOrd="0" destOrd="0" presId="urn:microsoft.com/office/officeart/2005/8/layout/vList5"/>
    <dgm:cxn modelId="{6E505757-211A-4567-899C-514F8E6809F4}" type="presParOf" srcId="{A1FD65B0-718F-45B1-A7DE-B6124366DEB9}" destId="{DC1115A9-739C-4716-8031-7E2998A5DD25}" srcOrd="1" destOrd="0" presId="urn:microsoft.com/office/officeart/2005/8/layout/vList5"/>
    <dgm:cxn modelId="{9D87E680-2EE0-4157-A155-B8894EC36096}" type="presParOf" srcId="{491FEEE1-1F26-4561-93A1-806B59C7182E}" destId="{89D38E0A-0A5F-4B94-98CE-EED5129E5FE7}" srcOrd="1" destOrd="0" presId="urn:microsoft.com/office/officeart/2005/8/layout/vList5"/>
    <dgm:cxn modelId="{8F71A0D9-29BC-4F7C-AAEE-E66CEDC7FDEB}" type="presParOf" srcId="{491FEEE1-1F26-4561-93A1-806B59C7182E}" destId="{A9B624F6-D635-436A-A0B2-D4103A9F3A0B}" srcOrd="2" destOrd="0" presId="urn:microsoft.com/office/officeart/2005/8/layout/vList5"/>
    <dgm:cxn modelId="{DB9DF758-B1EE-416D-BE5B-0A0288628954}" type="presParOf" srcId="{A9B624F6-D635-436A-A0B2-D4103A9F3A0B}" destId="{B8981221-E3CF-4BBC-8CAE-19A2FAA4A472}" srcOrd="0" destOrd="0" presId="urn:microsoft.com/office/officeart/2005/8/layout/vList5"/>
    <dgm:cxn modelId="{B12F2C87-A5F9-4462-9371-437806FC78D3}" type="presParOf" srcId="{A9B624F6-D635-436A-A0B2-D4103A9F3A0B}" destId="{359FF273-D9CD-4C91-9E41-0B46D359DED1}" srcOrd="1" destOrd="0" presId="urn:microsoft.com/office/officeart/2005/8/layout/vList5"/>
    <dgm:cxn modelId="{BDDBABE7-82AA-4FEF-ACA7-E53425088593}" type="presParOf" srcId="{491FEEE1-1F26-4561-93A1-806B59C7182E}" destId="{98E12F93-85C4-4018-8903-91D7EE4720A8}" srcOrd="3" destOrd="0" presId="urn:microsoft.com/office/officeart/2005/8/layout/vList5"/>
    <dgm:cxn modelId="{EC43A34F-4963-41DD-9103-615D4D476FC9}" type="presParOf" srcId="{491FEEE1-1F26-4561-93A1-806B59C7182E}" destId="{FA872AF7-E1E9-43B9-B0D5-85E275ECB7AD}" srcOrd="4" destOrd="0" presId="urn:microsoft.com/office/officeart/2005/8/layout/vList5"/>
    <dgm:cxn modelId="{BF822EDA-8B9E-48A3-8223-7863054B6D20}" type="presParOf" srcId="{FA872AF7-E1E9-43B9-B0D5-85E275ECB7AD}" destId="{2AC9BE95-C412-4029-9438-F920CA677640}" srcOrd="0" destOrd="0" presId="urn:microsoft.com/office/officeart/2005/8/layout/vList5"/>
    <dgm:cxn modelId="{67359417-3714-489E-AB0A-FFD2FCCFDC72}" type="presParOf" srcId="{FA872AF7-E1E9-43B9-B0D5-85E275ECB7AD}" destId="{25CF4F97-B5C6-46E2-B4B0-BA223DDDB06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115A9-739C-4716-8031-7E2998A5DD25}">
      <dsp:nvSpPr>
        <dsp:cNvPr id="0" name=""/>
        <dsp:cNvSpPr/>
      </dsp:nvSpPr>
      <dsp:spPr>
        <a:xfrm rot="5400000">
          <a:off x="6165962" y="-2527642"/>
          <a:ext cx="955022" cy="6252681"/>
        </a:xfrm>
        <a:prstGeom prst="round2SameRect">
          <a:avLst/>
        </a:prstGeom>
        <a:solidFill>
          <a:srgbClr val="00AFEF">
            <a:alpha val="4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Font typeface="Arial" panose="020B0604020202020204" pitchFamily="34" charset="0"/>
            <a:buChar char="•"/>
          </a:pPr>
          <a:r>
            <a:rPr lang="es-SV" sz="1700" kern="1200" dirty="0">
              <a:latin typeface="Calibri" panose="020F0502020204030204" pitchFamily="34" charset="0"/>
              <a:cs typeface="Calibri" panose="020F0502020204030204" pitchFamily="34" charset="0"/>
            </a:rPr>
            <a:t>Movernos Seguros</a:t>
          </a:r>
          <a:endParaRPr lang="en-US" sz="1700" kern="1200" dirty="0">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Font typeface="Arial" panose="020B0604020202020204" pitchFamily="34" charset="0"/>
            <a:buChar char="•"/>
          </a:pPr>
          <a:r>
            <a:rPr lang="es-SV" sz="1700" kern="1200" dirty="0">
              <a:latin typeface="Calibri" panose="020F0502020204030204" pitchFamily="34" charset="0"/>
              <a:cs typeface="Calibri" panose="020F0502020204030204" pitchFamily="34" charset="0"/>
            </a:rPr>
            <a:t>Inspecciones Técnicas Vehiculares</a:t>
          </a:r>
          <a:endParaRPr lang="en-US" sz="1700" kern="1200" dirty="0">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err="1">
              <a:latin typeface="Calibri" panose="020F0502020204030204" pitchFamily="34" charset="0"/>
              <a:cs typeface="Calibri" panose="020F0502020204030204" pitchFamily="34" charset="0"/>
            </a:rPr>
            <a:t>Etiquetado</a:t>
          </a:r>
          <a:r>
            <a:rPr lang="en-US" sz="1700" kern="1200" dirty="0">
              <a:latin typeface="Calibri" panose="020F0502020204030204" pitchFamily="34" charset="0"/>
              <a:cs typeface="Calibri" panose="020F0502020204030204" pitchFamily="34" charset="0"/>
            </a:rPr>
            <a:t> de </a:t>
          </a:r>
          <a:r>
            <a:rPr lang="en-US" sz="1700" kern="1200" dirty="0" err="1">
              <a:latin typeface="Calibri" panose="020F0502020204030204" pitchFamily="34" charset="0"/>
              <a:cs typeface="Calibri" panose="020F0502020204030204" pitchFamily="34" charset="0"/>
            </a:rPr>
            <a:t>Seguridad</a:t>
          </a:r>
          <a:r>
            <a:rPr lang="en-US" sz="1700" kern="1200" dirty="0">
              <a:latin typeface="Calibri" panose="020F0502020204030204" pitchFamily="34" charset="0"/>
              <a:cs typeface="Calibri" panose="020F0502020204030204" pitchFamily="34" charset="0"/>
            </a:rPr>
            <a:t> Vehicular</a:t>
          </a:r>
        </a:p>
      </dsp:txBody>
      <dsp:txXfrm rot="-5400000">
        <a:off x="3517133" y="167807"/>
        <a:ext cx="6206061" cy="861782"/>
      </dsp:txXfrm>
    </dsp:sp>
    <dsp:sp modelId="{AEAE17D6-CF96-433B-A46D-50E64F3A762F}">
      <dsp:nvSpPr>
        <dsp:cNvPr id="0" name=""/>
        <dsp:cNvSpPr/>
      </dsp:nvSpPr>
      <dsp:spPr>
        <a:xfrm>
          <a:off x="0" y="1808"/>
          <a:ext cx="3517133" cy="1193778"/>
        </a:xfrm>
        <a:prstGeom prst="roundRect">
          <a:avLst/>
        </a:prstGeom>
        <a:solidFill>
          <a:srgbClr val="0D416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CO" sz="2400" b="1" kern="1200" dirty="0">
              <a:latin typeface="+mj-lt"/>
            </a:rPr>
            <a:t>1. POLÍTICAS PÚBLICAS</a:t>
          </a:r>
          <a:endParaRPr lang="en-US" sz="2400" kern="1200" dirty="0"/>
        </a:p>
      </dsp:txBody>
      <dsp:txXfrm>
        <a:off x="58275" y="60083"/>
        <a:ext cx="3400583" cy="1077228"/>
      </dsp:txXfrm>
    </dsp:sp>
    <dsp:sp modelId="{359FF273-D9CD-4C91-9E41-0B46D359DED1}">
      <dsp:nvSpPr>
        <dsp:cNvPr id="0" name=""/>
        <dsp:cNvSpPr/>
      </dsp:nvSpPr>
      <dsp:spPr>
        <a:xfrm rot="5400000">
          <a:off x="6165962" y="-1274175"/>
          <a:ext cx="955022" cy="6252681"/>
        </a:xfrm>
        <a:prstGeom prst="round2SameRect">
          <a:avLst/>
        </a:prstGeom>
        <a:solidFill>
          <a:srgbClr val="00AFEF">
            <a:alpha val="4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s-CO" sz="1700" kern="1200" dirty="0">
              <a:solidFill>
                <a:schemeClr val="tx1"/>
              </a:solidFill>
              <a:latin typeface="Calibri" panose="020F0502020204030204" pitchFamily="34" charset="0"/>
              <a:cs typeface="Calibri" panose="020F0502020204030204" pitchFamily="34" charset="0"/>
            </a:rPr>
            <a:t>Movilidad segura para niños</a:t>
          </a:r>
          <a:endParaRPr lang="en-US" sz="1700" kern="1200" dirty="0">
            <a:solidFill>
              <a:schemeClr val="tx1"/>
            </a:solidFill>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Char char="•"/>
          </a:pPr>
          <a:r>
            <a:rPr lang="es-CO" sz="1700" kern="1200" dirty="0">
              <a:solidFill>
                <a:schemeClr val="tx1"/>
              </a:solidFill>
              <a:latin typeface="Calibri" panose="020F0502020204030204" pitchFamily="34" charset="0"/>
              <a:cs typeface="Calibri" panose="020F0502020204030204" pitchFamily="34" charset="0"/>
            </a:rPr>
            <a:t>Movilidad segura para motociclistas</a:t>
          </a:r>
          <a:endParaRPr lang="en-US" sz="1700" kern="1200" dirty="0">
            <a:solidFill>
              <a:schemeClr val="tx1"/>
            </a:solidFill>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Char char="•"/>
          </a:pPr>
          <a:r>
            <a:rPr lang="es-CO" sz="1700" kern="1200" dirty="0">
              <a:solidFill>
                <a:schemeClr val="tx1"/>
              </a:solidFill>
              <a:latin typeface="Calibri" panose="020F0502020204030204" pitchFamily="34" charset="0"/>
              <a:cs typeface="Calibri" panose="020F0502020204030204" pitchFamily="34" charset="0"/>
            </a:rPr>
            <a:t>Enfoque de sistema seguro y gestión de la velocidad</a:t>
          </a:r>
          <a:endParaRPr lang="en-US" sz="1700" kern="1200" dirty="0">
            <a:solidFill>
              <a:schemeClr val="tx1"/>
            </a:solidFill>
            <a:latin typeface="Calibri" panose="020F0502020204030204" pitchFamily="34" charset="0"/>
            <a:cs typeface="Calibri" panose="020F0502020204030204" pitchFamily="34" charset="0"/>
          </a:endParaRPr>
        </a:p>
      </dsp:txBody>
      <dsp:txXfrm rot="-5400000">
        <a:off x="3517133" y="1421274"/>
        <a:ext cx="6206061" cy="861782"/>
      </dsp:txXfrm>
    </dsp:sp>
    <dsp:sp modelId="{B8981221-E3CF-4BBC-8CAE-19A2FAA4A472}">
      <dsp:nvSpPr>
        <dsp:cNvPr id="0" name=""/>
        <dsp:cNvSpPr/>
      </dsp:nvSpPr>
      <dsp:spPr>
        <a:xfrm>
          <a:off x="0" y="1255275"/>
          <a:ext cx="3517133" cy="1193778"/>
        </a:xfrm>
        <a:prstGeom prst="roundRect">
          <a:avLst/>
        </a:prstGeom>
        <a:solidFill>
          <a:srgbClr val="0D416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CO" sz="2400" b="1" kern="1200" dirty="0">
              <a:latin typeface="+mj-lt"/>
            </a:rPr>
            <a:t>2. MOVILIDAD URBANA</a:t>
          </a:r>
          <a:endParaRPr lang="en-US" sz="2400" kern="1200" dirty="0"/>
        </a:p>
      </dsp:txBody>
      <dsp:txXfrm>
        <a:off x="58275" y="1313550"/>
        <a:ext cx="3400583" cy="1077228"/>
      </dsp:txXfrm>
    </dsp:sp>
    <dsp:sp modelId="{25CF4F97-B5C6-46E2-B4B0-BA223DDDB068}">
      <dsp:nvSpPr>
        <dsp:cNvPr id="0" name=""/>
        <dsp:cNvSpPr/>
      </dsp:nvSpPr>
      <dsp:spPr>
        <a:xfrm rot="5400000">
          <a:off x="6165962" y="-20708"/>
          <a:ext cx="955022" cy="6252681"/>
        </a:xfrm>
        <a:prstGeom prst="round2SameRect">
          <a:avLst/>
        </a:prstGeom>
        <a:solidFill>
          <a:srgbClr val="00AFEF">
            <a:alpha val="4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s-CO" sz="1700" b="0" kern="1200" dirty="0">
              <a:solidFill>
                <a:schemeClr val="tx1"/>
              </a:solidFill>
              <a:latin typeface="Calibri" panose="020F0502020204030204" pitchFamily="34" charset="0"/>
              <a:cs typeface="Calibri" panose="020F0502020204030204" pitchFamily="34" charset="0"/>
            </a:rPr>
            <a:t>Criterios de seguridad vial y de accesibilidad universal</a:t>
          </a:r>
          <a:endParaRPr lang="en-US" sz="1700" b="0" kern="1200" dirty="0">
            <a:solidFill>
              <a:schemeClr val="tx1"/>
            </a:solidFill>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Char char="•"/>
          </a:pPr>
          <a:r>
            <a:rPr lang="es-ES_tradnl" sz="1700" b="0" kern="1200" dirty="0">
              <a:solidFill>
                <a:schemeClr val="tx1"/>
              </a:solidFill>
              <a:latin typeface="Calibri" panose="020F0502020204030204" pitchFamily="34" charset="0"/>
              <a:ea typeface="Calibri Light"/>
              <a:cs typeface="Calibri" panose="020F0502020204030204" pitchFamily="34" charset="0"/>
            </a:rPr>
            <a:t>Inclusión de Indicadores de seguridad vial, con la métrica iRAP</a:t>
          </a:r>
          <a:endParaRPr lang="en-US" sz="1700" b="0" kern="1200" dirty="0">
            <a:solidFill>
              <a:schemeClr val="tx1"/>
            </a:solidFill>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Char char="•"/>
          </a:pPr>
          <a:r>
            <a:rPr lang="es-ES_tradnl" sz="1700" b="0" kern="1200" dirty="0">
              <a:solidFill>
                <a:schemeClr val="tx1"/>
              </a:solidFill>
              <a:latin typeface="Calibri" panose="020F0502020204030204" pitchFamily="34" charset="0"/>
              <a:cs typeface="Calibri" panose="020F0502020204030204" pitchFamily="34" charset="0"/>
            </a:rPr>
            <a:t>Auditorías e inspecciones de seguridad vial</a:t>
          </a:r>
          <a:endParaRPr lang="en-US" sz="1700" b="0" kern="1200" dirty="0">
            <a:solidFill>
              <a:schemeClr val="tx1"/>
            </a:solidFill>
            <a:latin typeface="Calibri" panose="020F0502020204030204" pitchFamily="34" charset="0"/>
            <a:cs typeface="Calibri" panose="020F0502020204030204" pitchFamily="34" charset="0"/>
          </a:endParaRPr>
        </a:p>
      </dsp:txBody>
      <dsp:txXfrm rot="-5400000">
        <a:off x="3517133" y="2674741"/>
        <a:ext cx="6206061" cy="861782"/>
      </dsp:txXfrm>
    </dsp:sp>
    <dsp:sp modelId="{2AC9BE95-C412-4029-9438-F920CA677640}">
      <dsp:nvSpPr>
        <dsp:cNvPr id="0" name=""/>
        <dsp:cNvSpPr/>
      </dsp:nvSpPr>
      <dsp:spPr>
        <a:xfrm>
          <a:off x="0" y="2508743"/>
          <a:ext cx="3517133" cy="1193778"/>
        </a:xfrm>
        <a:prstGeom prst="roundRect">
          <a:avLst/>
        </a:prstGeom>
        <a:solidFill>
          <a:srgbClr val="0D416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CO" sz="2400" b="1" kern="1200" dirty="0">
              <a:latin typeface="+mj-lt"/>
            </a:rPr>
            <a:t>3. INFRAESTRUCTURA SEGURA </a:t>
          </a:r>
          <a:endParaRPr lang="en-US" sz="2400" kern="1200" dirty="0"/>
        </a:p>
      </dsp:txBody>
      <dsp:txXfrm>
        <a:off x="58275" y="2567018"/>
        <a:ext cx="3400583" cy="10772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115A9-739C-4716-8031-7E2998A5DD25}">
      <dsp:nvSpPr>
        <dsp:cNvPr id="0" name=""/>
        <dsp:cNvSpPr/>
      </dsp:nvSpPr>
      <dsp:spPr>
        <a:xfrm rot="5400000">
          <a:off x="6165962" y="-2527642"/>
          <a:ext cx="955022" cy="6252681"/>
        </a:xfrm>
        <a:prstGeom prst="round2SameRect">
          <a:avLst/>
        </a:prstGeom>
        <a:solidFill>
          <a:srgbClr val="00AFEF">
            <a:alpha val="4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Font typeface="Arial" panose="020B0604020202020204" pitchFamily="34" charset="0"/>
            <a:buChar char="•"/>
          </a:pPr>
          <a:r>
            <a:rPr lang="es-SV" sz="1700" kern="1200" dirty="0">
              <a:latin typeface="Calibri" panose="020F0502020204030204" pitchFamily="34" charset="0"/>
              <a:cs typeface="Calibri" panose="020F0502020204030204" pitchFamily="34" charset="0"/>
            </a:rPr>
            <a:t>Movernos Seguros</a:t>
          </a:r>
          <a:endParaRPr lang="en-US" sz="1700" kern="1200" dirty="0">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Font typeface="Arial" panose="020B0604020202020204" pitchFamily="34" charset="0"/>
            <a:buChar char="•"/>
          </a:pPr>
          <a:r>
            <a:rPr lang="es-SV" sz="1700" kern="1200" dirty="0">
              <a:latin typeface="Calibri" panose="020F0502020204030204" pitchFamily="34" charset="0"/>
              <a:cs typeface="Calibri" panose="020F0502020204030204" pitchFamily="34" charset="0"/>
            </a:rPr>
            <a:t>Inspecciones Técnicas Vehiculares</a:t>
          </a:r>
          <a:endParaRPr lang="en-US" sz="1700" kern="1200" dirty="0">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err="1">
              <a:latin typeface="Calibri" panose="020F0502020204030204" pitchFamily="34" charset="0"/>
              <a:cs typeface="Calibri" panose="020F0502020204030204" pitchFamily="34" charset="0"/>
            </a:rPr>
            <a:t>Etiquetado</a:t>
          </a:r>
          <a:r>
            <a:rPr lang="en-US" sz="1700" kern="1200" dirty="0">
              <a:latin typeface="Calibri" panose="020F0502020204030204" pitchFamily="34" charset="0"/>
              <a:cs typeface="Calibri" panose="020F0502020204030204" pitchFamily="34" charset="0"/>
            </a:rPr>
            <a:t> de </a:t>
          </a:r>
          <a:r>
            <a:rPr lang="en-US" sz="1700" kern="1200" dirty="0" err="1">
              <a:latin typeface="Calibri" panose="020F0502020204030204" pitchFamily="34" charset="0"/>
              <a:cs typeface="Calibri" panose="020F0502020204030204" pitchFamily="34" charset="0"/>
            </a:rPr>
            <a:t>Seguridad</a:t>
          </a:r>
          <a:r>
            <a:rPr lang="en-US" sz="1700" kern="1200" dirty="0">
              <a:latin typeface="Calibri" panose="020F0502020204030204" pitchFamily="34" charset="0"/>
              <a:cs typeface="Calibri" panose="020F0502020204030204" pitchFamily="34" charset="0"/>
            </a:rPr>
            <a:t> Vehicular</a:t>
          </a:r>
        </a:p>
      </dsp:txBody>
      <dsp:txXfrm rot="-5400000">
        <a:off x="3517133" y="167807"/>
        <a:ext cx="6206061" cy="861782"/>
      </dsp:txXfrm>
    </dsp:sp>
    <dsp:sp modelId="{AEAE17D6-CF96-433B-A46D-50E64F3A762F}">
      <dsp:nvSpPr>
        <dsp:cNvPr id="0" name=""/>
        <dsp:cNvSpPr/>
      </dsp:nvSpPr>
      <dsp:spPr>
        <a:xfrm>
          <a:off x="0" y="1808"/>
          <a:ext cx="3517133" cy="1193778"/>
        </a:xfrm>
        <a:prstGeom prst="roundRect">
          <a:avLst/>
        </a:prstGeom>
        <a:solidFill>
          <a:srgbClr val="0D416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CO" sz="2400" b="1" kern="1200" dirty="0">
              <a:latin typeface="+mj-lt"/>
            </a:rPr>
            <a:t>1. POLÍTICAS PÚBLICAS</a:t>
          </a:r>
          <a:endParaRPr lang="en-US" sz="2400" kern="1200" dirty="0"/>
        </a:p>
      </dsp:txBody>
      <dsp:txXfrm>
        <a:off x="58275" y="60083"/>
        <a:ext cx="3400583" cy="1077228"/>
      </dsp:txXfrm>
    </dsp:sp>
    <dsp:sp modelId="{359FF273-D9CD-4C91-9E41-0B46D359DED1}">
      <dsp:nvSpPr>
        <dsp:cNvPr id="0" name=""/>
        <dsp:cNvSpPr/>
      </dsp:nvSpPr>
      <dsp:spPr>
        <a:xfrm rot="5400000">
          <a:off x="6165962" y="-1274175"/>
          <a:ext cx="955022" cy="6252681"/>
        </a:xfrm>
        <a:prstGeom prst="round2SameRect">
          <a:avLst/>
        </a:prstGeom>
        <a:solidFill>
          <a:srgbClr val="00AFEF">
            <a:alpha val="4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s-CO" sz="1700" b="1" u="sng" kern="1200" dirty="0">
              <a:solidFill>
                <a:schemeClr val="tx1"/>
              </a:solidFill>
              <a:latin typeface="Calibri" panose="020F0502020204030204" pitchFamily="34" charset="0"/>
              <a:cs typeface="Calibri" panose="020F0502020204030204" pitchFamily="34" charset="0"/>
            </a:rPr>
            <a:t>Movilidad segura para niños</a:t>
          </a:r>
          <a:endParaRPr lang="en-US" sz="1700" b="1" u="sng" kern="1200" dirty="0">
            <a:solidFill>
              <a:schemeClr val="tx1"/>
            </a:solidFill>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Char char="•"/>
          </a:pPr>
          <a:r>
            <a:rPr lang="es-CO" sz="1700" kern="1200" dirty="0">
              <a:solidFill>
                <a:schemeClr val="tx1"/>
              </a:solidFill>
              <a:latin typeface="Calibri" panose="020F0502020204030204" pitchFamily="34" charset="0"/>
              <a:cs typeface="Calibri" panose="020F0502020204030204" pitchFamily="34" charset="0"/>
            </a:rPr>
            <a:t>Movilidad segura para motociclistas</a:t>
          </a:r>
          <a:endParaRPr lang="en-US" sz="1700" kern="1200" dirty="0">
            <a:solidFill>
              <a:schemeClr val="tx1"/>
            </a:solidFill>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Char char="•"/>
          </a:pPr>
          <a:r>
            <a:rPr lang="es-CO" sz="1700" kern="1200" dirty="0">
              <a:solidFill>
                <a:schemeClr val="tx1"/>
              </a:solidFill>
              <a:latin typeface="Calibri" panose="020F0502020204030204" pitchFamily="34" charset="0"/>
              <a:cs typeface="Calibri" panose="020F0502020204030204" pitchFamily="34" charset="0"/>
            </a:rPr>
            <a:t>Enfoque de sistema seguro y gestión de la velocidad</a:t>
          </a:r>
          <a:endParaRPr lang="en-US" sz="1700" kern="1200" dirty="0">
            <a:solidFill>
              <a:schemeClr val="tx1"/>
            </a:solidFill>
            <a:latin typeface="Calibri" panose="020F0502020204030204" pitchFamily="34" charset="0"/>
            <a:cs typeface="Calibri" panose="020F0502020204030204" pitchFamily="34" charset="0"/>
          </a:endParaRPr>
        </a:p>
      </dsp:txBody>
      <dsp:txXfrm rot="-5400000">
        <a:off x="3517133" y="1421274"/>
        <a:ext cx="6206061" cy="861782"/>
      </dsp:txXfrm>
    </dsp:sp>
    <dsp:sp modelId="{B8981221-E3CF-4BBC-8CAE-19A2FAA4A472}">
      <dsp:nvSpPr>
        <dsp:cNvPr id="0" name=""/>
        <dsp:cNvSpPr/>
      </dsp:nvSpPr>
      <dsp:spPr>
        <a:xfrm>
          <a:off x="0" y="1255275"/>
          <a:ext cx="3517133" cy="1193778"/>
        </a:xfrm>
        <a:prstGeom prst="roundRect">
          <a:avLst/>
        </a:prstGeom>
        <a:solidFill>
          <a:srgbClr val="0D416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CO" sz="2400" b="1" kern="1200" dirty="0">
              <a:latin typeface="+mj-lt"/>
            </a:rPr>
            <a:t>2. MOVILIDAD URBANA</a:t>
          </a:r>
          <a:endParaRPr lang="en-US" sz="2400" kern="1200" dirty="0"/>
        </a:p>
      </dsp:txBody>
      <dsp:txXfrm>
        <a:off x="58275" y="1313550"/>
        <a:ext cx="3400583" cy="1077228"/>
      </dsp:txXfrm>
    </dsp:sp>
    <dsp:sp modelId="{25CF4F97-B5C6-46E2-B4B0-BA223DDDB068}">
      <dsp:nvSpPr>
        <dsp:cNvPr id="0" name=""/>
        <dsp:cNvSpPr/>
      </dsp:nvSpPr>
      <dsp:spPr>
        <a:xfrm rot="5400000">
          <a:off x="6165962" y="-20708"/>
          <a:ext cx="955022" cy="6252681"/>
        </a:xfrm>
        <a:prstGeom prst="round2SameRect">
          <a:avLst/>
        </a:prstGeom>
        <a:solidFill>
          <a:srgbClr val="00AFEF">
            <a:alpha val="4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s-CO" sz="1700" b="0" kern="1200" dirty="0">
              <a:solidFill>
                <a:schemeClr val="tx1"/>
              </a:solidFill>
              <a:latin typeface="Calibri" panose="020F0502020204030204" pitchFamily="34" charset="0"/>
              <a:cs typeface="Calibri" panose="020F0502020204030204" pitchFamily="34" charset="0"/>
            </a:rPr>
            <a:t>Criterios de seguridad vial y de accesibilidad universal</a:t>
          </a:r>
          <a:endParaRPr lang="en-US" sz="1700" b="0" kern="1200" dirty="0">
            <a:solidFill>
              <a:schemeClr val="tx1"/>
            </a:solidFill>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Char char="•"/>
          </a:pPr>
          <a:r>
            <a:rPr lang="es-ES_tradnl" sz="1700" b="0" kern="1200" dirty="0">
              <a:solidFill>
                <a:schemeClr val="tx1"/>
              </a:solidFill>
              <a:latin typeface="Calibri" panose="020F0502020204030204" pitchFamily="34" charset="0"/>
              <a:ea typeface="Calibri Light"/>
              <a:cs typeface="Calibri" panose="020F0502020204030204" pitchFamily="34" charset="0"/>
            </a:rPr>
            <a:t>Inclusión de Indicadores de seguridad vial, con la métrica iRAP</a:t>
          </a:r>
          <a:endParaRPr lang="en-US" sz="1700" b="0" kern="1200" dirty="0">
            <a:solidFill>
              <a:schemeClr val="tx1"/>
            </a:solidFill>
            <a:latin typeface="Calibri" panose="020F0502020204030204" pitchFamily="34" charset="0"/>
            <a:cs typeface="Calibri" panose="020F0502020204030204" pitchFamily="34" charset="0"/>
          </a:endParaRPr>
        </a:p>
        <a:p>
          <a:pPr marL="171450" lvl="1" indent="-171450" algn="l" defTabSz="755650">
            <a:lnSpc>
              <a:spcPct val="90000"/>
            </a:lnSpc>
            <a:spcBef>
              <a:spcPct val="0"/>
            </a:spcBef>
            <a:spcAft>
              <a:spcPct val="15000"/>
            </a:spcAft>
            <a:buChar char="•"/>
          </a:pPr>
          <a:r>
            <a:rPr lang="es-ES_tradnl" sz="1700" b="0" kern="1200" dirty="0">
              <a:solidFill>
                <a:schemeClr val="tx1"/>
              </a:solidFill>
              <a:latin typeface="Calibri" panose="020F0502020204030204" pitchFamily="34" charset="0"/>
              <a:cs typeface="Calibri" panose="020F0502020204030204" pitchFamily="34" charset="0"/>
            </a:rPr>
            <a:t>Auditorías e inspecciones de seguridad vial</a:t>
          </a:r>
          <a:endParaRPr lang="en-US" sz="1700" b="0" kern="1200" dirty="0">
            <a:solidFill>
              <a:schemeClr val="tx1"/>
            </a:solidFill>
            <a:latin typeface="Calibri" panose="020F0502020204030204" pitchFamily="34" charset="0"/>
            <a:cs typeface="Calibri" panose="020F0502020204030204" pitchFamily="34" charset="0"/>
          </a:endParaRPr>
        </a:p>
      </dsp:txBody>
      <dsp:txXfrm rot="-5400000">
        <a:off x="3517133" y="2674741"/>
        <a:ext cx="6206061" cy="861782"/>
      </dsp:txXfrm>
    </dsp:sp>
    <dsp:sp modelId="{2AC9BE95-C412-4029-9438-F920CA677640}">
      <dsp:nvSpPr>
        <dsp:cNvPr id="0" name=""/>
        <dsp:cNvSpPr/>
      </dsp:nvSpPr>
      <dsp:spPr>
        <a:xfrm>
          <a:off x="0" y="2508743"/>
          <a:ext cx="3517133" cy="1193778"/>
        </a:xfrm>
        <a:prstGeom prst="roundRect">
          <a:avLst/>
        </a:prstGeom>
        <a:solidFill>
          <a:srgbClr val="0D416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CO" sz="2400" b="1" kern="1200" dirty="0">
              <a:latin typeface="+mj-lt"/>
            </a:rPr>
            <a:t>3. INFRAESTRUCTURA SEGURA </a:t>
          </a:r>
          <a:endParaRPr lang="en-US" sz="2400" kern="1200" dirty="0"/>
        </a:p>
      </dsp:txBody>
      <dsp:txXfrm>
        <a:off x="58275" y="2567018"/>
        <a:ext cx="3400583" cy="107722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4C26AA-B5F0-504C-92E3-52E2FD85F970}" type="datetimeFigureOut">
              <a:rPr lang="en-US" smtClean="0"/>
              <a:t>4/10/2024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0C9615-5777-B845-BCFB-2009988AA256}" type="slidenum">
              <a:rPr lang="en-US" smtClean="0"/>
              <a:t>‹Nº›</a:t>
            </a:fld>
            <a:endParaRPr lang="en-US"/>
          </a:p>
        </p:txBody>
      </p:sp>
    </p:spTree>
    <p:extLst>
      <p:ext uri="{BB962C8B-B14F-4D97-AF65-F5344CB8AC3E}">
        <p14:creationId xmlns:p14="http://schemas.microsoft.com/office/powerpoint/2010/main" val="2446535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blogs.iadb.org/transporte/es/para-llegar-con-seguridad-a-un-futuro-brillant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C9615-5777-B845-BCFB-2009988AA256}" type="slidenum">
              <a:rPr lang="en-US" smtClean="0"/>
              <a:t>1</a:t>
            </a:fld>
            <a:endParaRPr lang="en-US"/>
          </a:p>
        </p:txBody>
      </p:sp>
    </p:spTree>
    <p:extLst>
      <p:ext uri="{BB962C8B-B14F-4D97-AF65-F5344CB8AC3E}">
        <p14:creationId xmlns:p14="http://schemas.microsoft.com/office/powerpoint/2010/main" val="1463629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C9615-5777-B845-BCFB-2009988AA256}" type="slidenum">
              <a:rPr lang="en-US" smtClean="0"/>
              <a:t>2</a:t>
            </a:fld>
            <a:endParaRPr lang="en-US"/>
          </a:p>
        </p:txBody>
      </p:sp>
    </p:spTree>
    <p:extLst>
      <p:ext uri="{BB962C8B-B14F-4D97-AF65-F5344CB8AC3E}">
        <p14:creationId xmlns:p14="http://schemas.microsoft.com/office/powerpoint/2010/main" val="111594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sz="1200" dirty="0">
                <a:solidFill>
                  <a:srgbClr val="084772"/>
                </a:solidFill>
                <a:cs typeface="Calibri" panose="020F0502020204030204" pitchFamily="34" charset="0"/>
              </a:rPr>
              <a:t>Más de </a:t>
            </a:r>
            <a:r>
              <a:rPr lang="es-ES_tradnl" sz="1400" b="1" dirty="0">
                <a:solidFill>
                  <a:srgbClr val="084772"/>
                </a:solidFill>
                <a:cs typeface="Calibri" panose="020F0502020204030204" pitchFamily="34" charset="0"/>
              </a:rPr>
              <a:t>110,000</a:t>
            </a:r>
            <a:r>
              <a:rPr lang="es-ES_tradnl" sz="1600" b="1" dirty="0">
                <a:solidFill>
                  <a:srgbClr val="084772"/>
                </a:solidFill>
                <a:cs typeface="Calibri" panose="020F0502020204030204" pitchFamily="34" charset="0"/>
              </a:rPr>
              <a:t> </a:t>
            </a:r>
            <a:r>
              <a:rPr lang="es-ES_tradnl" sz="1200" dirty="0">
                <a:solidFill>
                  <a:srgbClr val="084772"/>
                </a:solidFill>
                <a:cs typeface="Calibri" panose="020F0502020204030204" pitchFamily="34" charset="0"/>
              </a:rPr>
              <a:t>personas mueren </a:t>
            </a:r>
            <a:r>
              <a:rPr lang="es-ES_tradnl" sz="1100" dirty="0">
                <a:solidFill>
                  <a:srgbClr val="084772"/>
                </a:solidFill>
                <a:cs typeface="Calibri" panose="020F0502020204030204" pitchFamily="34" charset="0"/>
              </a:rPr>
              <a:t>y </a:t>
            </a:r>
            <a:r>
              <a:rPr lang="es-ES_tradnl" sz="1400" b="1" dirty="0">
                <a:solidFill>
                  <a:srgbClr val="084772"/>
                </a:solidFill>
                <a:cs typeface="Calibri" panose="020F0502020204030204" pitchFamily="34" charset="0"/>
              </a:rPr>
              <a:t>5 millones</a:t>
            </a:r>
            <a:r>
              <a:rPr lang="es-ES_tradnl" sz="1100" dirty="0">
                <a:solidFill>
                  <a:srgbClr val="084772"/>
                </a:solidFill>
                <a:cs typeface="Calibri" panose="020F0502020204030204" pitchFamily="34" charset="0"/>
              </a:rPr>
              <a:t> </a:t>
            </a:r>
            <a:r>
              <a:rPr lang="es-ES_tradnl" sz="1200" dirty="0">
                <a:solidFill>
                  <a:srgbClr val="084772"/>
                </a:solidFill>
                <a:cs typeface="Calibri" panose="020F0502020204030204" pitchFamily="34" charset="0"/>
              </a:rPr>
              <a:t>de personas resultan heridas a causa de siniestros viales a cada año.</a:t>
            </a:r>
          </a:p>
          <a:p>
            <a:endParaRPr lang="es-ES_tradnl" dirty="0">
              <a:solidFill>
                <a:srgbClr val="084772"/>
              </a:solidFill>
              <a:cs typeface="Calibri" panose="020F0502020204030204" pitchFamily="34" charset="0"/>
            </a:endParaRPr>
          </a:p>
          <a:p>
            <a:r>
              <a:rPr lang="es-ES_tradnl" sz="1200" dirty="0">
                <a:solidFill>
                  <a:srgbClr val="084772"/>
                </a:solidFill>
                <a:cs typeface="Calibri" panose="020F0502020204030204" pitchFamily="34" charset="0"/>
              </a:rPr>
              <a:t>Anualmente, </a:t>
            </a:r>
            <a:r>
              <a:rPr lang="es-ES_tradnl" sz="1200" b="1" dirty="0">
                <a:solidFill>
                  <a:srgbClr val="084772"/>
                </a:solidFill>
                <a:cs typeface="Calibri" panose="020F0502020204030204" pitchFamily="34" charset="0"/>
              </a:rPr>
              <a:t>los siniestros viales cuestan entre el 3% y 5% equivalente del PIB.</a:t>
            </a:r>
          </a:p>
          <a:p>
            <a:endParaRPr lang="es-ES_tradnl" dirty="0">
              <a:solidFill>
                <a:srgbClr val="084772"/>
              </a:solidFill>
              <a:cs typeface="Calibri" panose="020F0502020204030204" pitchFamily="34" charset="0"/>
            </a:endParaRPr>
          </a:p>
          <a:p>
            <a:r>
              <a:rPr lang="es-ES_tradnl" dirty="0">
                <a:solidFill>
                  <a:srgbClr val="084772"/>
                </a:solidFill>
                <a:cs typeface="Calibri" panose="020F0502020204030204" pitchFamily="34" charset="0"/>
              </a:rPr>
              <a:t>S</a:t>
            </a:r>
            <a:r>
              <a:rPr lang="es-ES_tradnl" sz="1200" dirty="0">
                <a:solidFill>
                  <a:srgbClr val="084772"/>
                </a:solidFill>
                <a:cs typeface="Calibri" panose="020F0502020204030204" pitchFamily="34" charset="0"/>
              </a:rPr>
              <a:t>i bien el 80% del total de víctimas de siniestros de tránsito son hombres, </a:t>
            </a:r>
            <a:r>
              <a:rPr lang="es-ES_tradnl" sz="1400" b="1" dirty="0">
                <a:solidFill>
                  <a:srgbClr val="084772"/>
                </a:solidFill>
                <a:cs typeface="Calibri" panose="020F0502020204030204" pitchFamily="34" charset="0"/>
              </a:rPr>
              <a:t>las mujeres de las familias de las víctimas generalmente son quienes asumen las nuevas actividades de cuidado,</a:t>
            </a:r>
            <a:r>
              <a:rPr lang="es-ES_tradnl" sz="1600" b="1" dirty="0">
                <a:solidFill>
                  <a:srgbClr val="084772"/>
                </a:solidFill>
                <a:cs typeface="Calibri" panose="020F0502020204030204" pitchFamily="34" charset="0"/>
              </a:rPr>
              <a:t> </a:t>
            </a:r>
            <a:r>
              <a:rPr lang="es-ES_tradnl" sz="1200" dirty="0">
                <a:solidFill>
                  <a:srgbClr val="084772"/>
                </a:solidFill>
                <a:cs typeface="Calibri" panose="020F0502020204030204" pitchFamily="34" charset="0"/>
              </a:rPr>
              <a:t>lo que genera una doble carga de trabajo y carga mental, </a:t>
            </a:r>
            <a:r>
              <a:rPr lang="es-ES_tradnl" sz="1400" b="1" dirty="0">
                <a:solidFill>
                  <a:srgbClr val="084772"/>
                </a:solidFill>
                <a:cs typeface="Calibri" panose="020F0502020204030204" pitchFamily="34" charset="0"/>
              </a:rPr>
              <a:t>exacerbando las desigualdades.</a:t>
            </a:r>
          </a:p>
          <a:p>
            <a:endParaRPr lang="es-ES_tradnl" sz="1400" dirty="0">
              <a:solidFill>
                <a:srgbClr val="084772"/>
              </a:solidFill>
              <a:cs typeface="Calibri" panose="020F0502020204030204" pitchFamily="34" charset="0"/>
            </a:endParaRPr>
          </a:p>
          <a:p>
            <a:r>
              <a:rPr lang="es-ES_tradnl" sz="1200" dirty="0">
                <a:solidFill>
                  <a:srgbClr val="084772"/>
                </a:solidFill>
                <a:cs typeface="Calibri" panose="020F0502020204030204" pitchFamily="34" charset="0"/>
              </a:rPr>
              <a:t>Los siniestros de tránsito son la </a:t>
            </a:r>
            <a:r>
              <a:rPr lang="es-ES_tradnl" sz="1400" b="1" dirty="0">
                <a:solidFill>
                  <a:srgbClr val="084772"/>
                </a:solidFill>
                <a:cs typeface="Calibri" panose="020F0502020204030204" pitchFamily="34" charset="0"/>
              </a:rPr>
              <a:t>primera causa de muerte entre niñas,  niños y adolescentes </a:t>
            </a:r>
            <a:r>
              <a:rPr lang="es-ES_tradnl" sz="1400" dirty="0">
                <a:solidFill>
                  <a:srgbClr val="084772"/>
                </a:solidFill>
                <a:cs typeface="Calibri" panose="020F0502020204030204" pitchFamily="34" charset="0"/>
              </a:rPr>
              <a:t>de 5 a 14 años y</a:t>
            </a:r>
            <a:r>
              <a:rPr lang="es-ES_tradnl" sz="1200" b="1" dirty="0">
                <a:solidFill>
                  <a:srgbClr val="084772"/>
                </a:solidFill>
                <a:cs typeface="Calibri" panose="020F0502020204030204" pitchFamily="34" charset="0"/>
              </a:rPr>
              <a:t> </a:t>
            </a:r>
            <a:r>
              <a:rPr lang="es-ES_tradnl" sz="1400" b="1" dirty="0">
                <a:solidFill>
                  <a:srgbClr val="084772"/>
                </a:solidFill>
                <a:cs typeface="Calibri" panose="020F0502020204030204" pitchFamily="34" charset="0"/>
              </a:rPr>
              <a:t>la segunda entre jóvenes y adultos </a:t>
            </a:r>
            <a:r>
              <a:rPr lang="es-ES_tradnl" sz="1400" dirty="0">
                <a:solidFill>
                  <a:srgbClr val="084772"/>
                </a:solidFill>
                <a:cs typeface="Calibri" panose="020F0502020204030204" pitchFamily="34" charset="0"/>
              </a:rPr>
              <a:t>(15 a 49 años).</a:t>
            </a:r>
            <a:endParaRPr lang="es-ES_tradnl" b="1" dirty="0">
              <a:solidFill>
                <a:srgbClr val="08477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200" dirty="0">
              <a:solidFill>
                <a:srgbClr val="084772"/>
              </a:solidFill>
              <a:effectLs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200" dirty="0">
                <a:solidFill>
                  <a:srgbClr val="084772"/>
                </a:solidFill>
                <a:effectLst/>
                <a:ea typeface="Calibri" panose="020F0502020204030204" pitchFamily="34" charset="0"/>
                <a:cs typeface="Times New Roman" panose="02020603050405020304" pitchFamily="18" charset="0"/>
              </a:rPr>
              <a:t>La flota de motocicletas está creciendo rápidamente y </a:t>
            </a:r>
            <a:r>
              <a:rPr lang="es-ES_tradnl" sz="1400" b="1" dirty="0">
                <a:solidFill>
                  <a:srgbClr val="084772"/>
                </a:solidFill>
                <a:ea typeface="Calibri" panose="020F0502020204030204" pitchFamily="34" charset="0"/>
                <a:cs typeface="Times New Roman" panose="02020603050405020304" pitchFamily="18" charset="0"/>
              </a:rPr>
              <a:t>las muertes de motociclistas ya </a:t>
            </a:r>
            <a:r>
              <a:rPr lang="es-ES_tradnl" sz="1400" b="1" dirty="0">
                <a:solidFill>
                  <a:srgbClr val="084772"/>
                </a:solidFill>
                <a:effectLst/>
                <a:ea typeface="Calibri" panose="020F0502020204030204" pitchFamily="34" charset="0"/>
                <a:cs typeface="Times New Roman" panose="02020603050405020304" pitchFamily="18" charset="0"/>
              </a:rPr>
              <a:t>representa más de 28% de lo total </a:t>
            </a:r>
            <a:r>
              <a:rPr lang="es-ES_tradnl" sz="1200" dirty="0">
                <a:solidFill>
                  <a:srgbClr val="084772"/>
                </a:solidFill>
                <a:effectLst/>
                <a:ea typeface="Calibri" panose="020F0502020204030204" pitchFamily="34" charset="0"/>
                <a:cs typeface="Times New Roman" panose="02020603050405020304" pitchFamily="18" charset="0"/>
              </a:rPr>
              <a:t>de fatalidades viales.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200" dirty="0">
              <a:solidFill>
                <a:srgbClr val="084772"/>
              </a:solidFill>
              <a:effectLs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200" dirty="0">
              <a:solidFill>
                <a:srgbClr val="084772"/>
              </a:solidFill>
              <a:effectLst/>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es-CO" sz="1200" b="1" u="sng" dirty="0">
                <a:effectLst/>
                <a:latin typeface="Arial" panose="020B0604020202020204" pitchFamily="34" charset="0"/>
                <a:ea typeface="Calibri" panose="020F0502020204030204" pitchFamily="34" charset="0"/>
                <a:cs typeface="Times New Roman" panose="02020603050405020304" pitchFamily="18" charset="0"/>
              </a:rPr>
              <a:t>Políticas públicas ambiciosas y efectivas: </a:t>
            </a:r>
            <a:r>
              <a:rPr lang="es-CO" sz="1200" dirty="0">
                <a:effectLst/>
                <a:latin typeface="Arial" panose="020B0604020202020204" pitchFamily="34" charset="0"/>
                <a:ea typeface="Calibri" panose="020F0502020204030204" pitchFamily="34" charset="0"/>
                <a:cs typeface="Times New Roman" panose="02020603050405020304" pitchFamily="18" charset="0"/>
              </a:rPr>
              <a:t>El principal objetivo es abogar y apoyar a los países en la articulación, redacción y aprobación de legislaciones ambiciosas que marquen la diferencia; ayudando también a su aplicación adecuada.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es-CO" sz="1200" dirty="0">
                <a:effectLst/>
                <a:latin typeface="Arial" panose="020B0604020202020204" pitchFamily="34" charset="0"/>
                <a:ea typeface="Calibri" panose="020F0502020204030204" pitchFamily="34" charset="0"/>
                <a:cs typeface="Times New Roman" panose="02020603050405020304" pitchFamily="18" charset="0"/>
              </a:rPr>
              <a:t>Nos enfocamos 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b="1" dirty="0">
                <a:effectLst/>
                <a:latin typeface="Arial" panose="020B0604020202020204" pitchFamily="34" charset="0"/>
                <a:ea typeface="Calibri" panose="020F0502020204030204" pitchFamily="34" charset="0"/>
                <a:cs typeface="Times New Roman" panose="02020603050405020304" pitchFamily="18" charset="0"/>
              </a:rPr>
              <a:t>Movernos Seguros:</a:t>
            </a:r>
            <a:r>
              <a:rPr lang="es-CO" sz="1200" dirty="0">
                <a:effectLst/>
                <a:latin typeface="Arial" panose="020B0604020202020204" pitchFamily="34" charset="0"/>
                <a:ea typeface="Calibri" panose="020F0502020204030204" pitchFamily="34" charset="0"/>
                <a:cs typeface="Times New Roman" panose="02020603050405020304" pitchFamily="18" charset="0"/>
              </a:rPr>
              <a:t> una iniciativa conjunta lanzada en 2017 entre el BID y la FIA que apoya la mejora de los esquemas de seguros obligatorios de vehículos para mejorar la seguridad vial. Países como El Salvador, Honduras y Paraguay no cuentan con pólizas de seguro vehicular obligatorias, y otros países aún deben reformar sus pólizas desequilibradas. En los primeros países, la mayor parte de la atención de la salud recae sobre los recursos públicos, lo que genera una carga fiscal significativa y satura los hospitales. Actualmente estamos trabajando en Costa Rica, El Salvador, Paraguay y Perú, y estamos ampliando el programa a Honduras, Uruguay y Jamaica.</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r>
              <a:rPr lang="es-CO" sz="1200" b="1" dirty="0">
                <a:effectLst/>
                <a:latin typeface="Arial" panose="020B0604020202020204" pitchFamily="34" charset="0"/>
                <a:ea typeface="Calibri" panose="020F0502020204030204" pitchFamily="34" charset="0"/>
              </a:rPr>
              <a:t>Inspecciones Vehiculares: </a:t>
            </a:r>
            <a:r>
              <a:rPr lang="es-CO" sz="1200" dirty="0">
                <a:effectLst/>
                <a:latin typeface="Arial" panose="020B0604020202020204" pitchFamily="34" charset="0"/>
                <a:ea typeface="Calibri" panose="020F0502020204030204" pitchFamily="34" charset="0"/>
                <a:cs typeface="Times New Roman" panose="02020603050405020304" pitchFamily="18" charset="0"/>
              </a:rPr>
              <a:t>Junto con el </a:t>
            </a:r>
            <a:r>
              <a:rPr lang="es-CO" sz="1200" b="1" dirty="0">
                <a:effectLst/>
                <a:latin typeface="Arial" panose="020B0604020202020204" pitchFamily="34" charset="0"/>
                <a:ea typeface="Calibri" panose="020F0502020204030204" pitchFamily="34" charset="0"/>
                <a:cs typeface="Times New Roman" panose="02020603050405020304" pitchFamily="18" charset="0"/>
              </a:rPr>
              <a:t>Comité Internacional de Inspección de Vehículos Motorizados - CITA</a:t>
            </a:r>
            <a:r>
              <a:rPr lang="es-CO" sz="1200" dirty="0">
                <a:effectLst/>
                <a:latin typeface="Arial" panose="020B0604020202020204" pitchFamily="34" charset="0"/>
                <a:ea typeface="Calibri" panose="020F0502020204030204" pitchFamily="34" charset="0"/>
                <a:cs typeface="Times New Roman" panose="02020603050405020304" pitchFamily="18" charset="0"/>
              </a:rPr>
              <a:t>, hemos estado desarrollando estudios técnicos a los países de la región interesados ​​en mejorar o crear programas de inspección de vehículos motorizados. Estamos analizando el sistema de inspección de vehículos en El Salvador, Guatemala y Honduras, con la colaboración de las autoridades locales, para redactar algunas recomendaciones y crear una hoja de ruta para implementar un sistema de inspección de vehículos eficaz y eficiente que pueda generar un impacto en la seguridad de los vehículos.</a:t>
            </a: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r>
              <a:rPr lang="es-CO" sz="1200" b="1" dirty="0">
                <a:effectLst/>
                <a:latin typeface="Arial" panose="020B0604020202020204" pitchFamily="34" charset="0"/>
                <a:ea typeface="Calibri" panose="020F0502020204030204" pitchFamily="34" charset="0"/>
                <a:cs typeface="Times New Roman" panose="02020603050405020304" pitchFamily="18" charset="0"/>
              </a:rPr>
              <a:t>Etiquetado de seguridad de vehículos.</a:t>
            </a:r>
            <a:r>
              <a:rPr lang="es-CO" sz="1200" dirty="0">
                <a:effectLst/>
                <a:latin typeface="Arial" panose="020B0604020202020204" pitchFamily="34" charset="0"/>
                <a:ea typeface="Calibri" panose="020F0502020204030204" pitchFamily="34" charset="0"/>
                <a:cs typeface="Times New Roman" panose="02020603050405020304" pitchFamily="18" charset="0"/>
              </a:rPr>
              <a:t> En asociación con </a:t>
            </a:r>
            <a:r>
              <a:rPr lang="es-CO" sz="1200" b="1" dirty="0" err="1">
                <a:effectLst/>
                <a:latin typeface="Arial" panose="020B0604020202020204" pitchFamily="34" charset="0"/>
                <a:ea typeface="Calibri" panose="020F0502020204030204" pitchFamily="34" charset="0"/>
                <a:cs typeface="Times New Roman" panose="02020603050405020304" pitchFamily="18" charset="0"/>
              </a:rPr>
              <a:t>LatinNCAP</a:t>
            </a:r>
            <a:r>
              <a:rPr lang="es-CO" sz="1200" dirty="0">
                <a:effectLst/>
                <a:latin typeface="Arial" panose="020B0604020202020204" pitchFamily="34" charset="0"/>
                <a:ea typeface="Calibri" panose="020F0502020204030204" pitchFamily="34" charset="0"/>
                <a:cs typeface="Times New Roman" panose="02020603050405020304" pitchFamily="18" charset="0"/>
              </a:rPr>
              <a:t>, apoyamos a los países para que se adopte el etiquetado de vehículos para todos los modelos nuevos.</a:t>
            </a: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s-CO" sz="1200" b="1" u="sng" dirty="0">
                <a:effectLst/>
                <a:latin typeface="Arial" panose="020B0604020202020204" pitchFamily="34" charset="0"/>
                <a:ea typeface="Calibri" panose="020F0502020204030204" pitchFamily="34" charset="0"/>
                <a:cs typeface="Times New Roman" panose="02020603050405020304" pitchFamily="18" charset="0"/>
              </a:rPr>
              <a:t>Movilidad urbana: </a:t>
            </a:r>
          </a:p>
          <a:p>
            <a:pPr marL="342900" marR="0" lvl="0" indent="-342900" algn="just">
              <a:lnSpc>
                <a:spcPct val="107000"/>
              </a:lnSpc>
              <a:spcBef>
                <a:spcPts val="0"/>
              </a:spcBef>
              <a:spcAft>
                <a:spcPts val="0"/>
              </a:spcAft>
              <a:buFont typeface="Symbol" panose="05050102010706020507" pitchFamily="18" charset="2"/>
              <a:buChar char=""/>
            </a:pPr>
            <a:r>
              <a:rPr lang="es-CO" sz="1200" dirty="0">
                <a:effectLst/>
                <a:latin typeface="Arial" panose="020B0604020202020204" pitchFamily="34" charset="0"/>
                <a:ea typeface="Calibri" panose="020F0502020204030204" pitchFamily="34" charset="0"/>
                <a:cs typeface="Times New Roman" panose="02020603050405020304" pitchFamily="18" charset="0"/>
              </a:rPr>
              <a:t>La adopción del enfoque de sistema seguro y los programas de gestión de la velocidad son cruciales en las áreas urbanas que no solo mejorarán la seguridad vial, sino que también respaldarán otros desafíos clave que enfrentan las ciudades como la desigualdad, la contaminación y la necesidad de responder al cambio climático. Estamos dando también un enfoque especial hacia la movilidad segura de niños y motociclistas.</a:t>
            </a:r>
            <a:endParaRPr lang="es-CO" sz="1200" dirty="0">
              <a:effectLst/>
              <a:latin typeface="Arial" panose="020B060402020202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s-CO" sz="1200" dirty="0">
                <a:effectLst/>
                <a:latin typeface="Arial" panose="020B0604020202020204" pitchFamily="34" charset="0"/>
                <a:ea typeface="Calibri" panose="020F0502020204030204" pitchFamily="34" charset="0"/>
                <a:cs typeface="Times New Roman" panose="02020603050405020304" pitchFamily="18" charset="0"/>
              </a:rPr>
              <a:t>La flota de vehículos motorizados de dos y tres ruedas (PTW) está creciendo rápidamente y se está convirtiendo en uno de los principales medios de transporte de personas y mercancías en muchos países. Sin embargo, este modo de transporte representa más de 286.000 muertes cada año en todo el mundo, alrededor del 23% de todas las muertes por siniestros de tránsito y el 28% en América Latina. Este alarmante número de muertes potencialmente evitables pone de relieve la necesidad de una mayor atención en torno a las motocicletas y su uso en la política de movilidad y seguridad vial.</a:t>
            </a:r>
          </a:p>
          <a:p>
            <a:pPr marL="342900" marR="0" lvl="0" indent="-342900" algn="just">
              <a:lnSpc>
                <a:spcPct val="107000"/>
              </a:lnSpc>
              <a:spcBef>
                <a:spcPts val="0"/>
              </a:spcBef>
              <a:spcAft>
                <a:spcPts val="0"/>
              </a:spcAft>
              <a:buFont typeface="Symbol" panose="05050102010706020507" pitchFamily="18" charset="2"/>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s-CO" sz="1200" b="1" u="sng" dirty="0">
                <a:effectLst/>
                <a:latin typeface="Arial" panose="020B0604020202020204" pitchFamily="34" charset="0"/>
                <a:ea typeface="Calibri" panose="020F0502020204030204" pitchFamily="34" charset="0"/>
                <a:cs typeface="Times New Roman" panose="02020603050405020304" pitchFamily="18" charset="0"/>
              </a:rPr>
              <a:t>Infraestructura Segura</a:t>
            </a:r>
          </a:p>
          <a:p>
            <a:pPr marL="342900" marR="0" lvl="0" indent="-342900" algn="just">
              <a:lnSpc>
                <a:spcPct val="107000"/>
              </a:lnSpc>
              <a:spcBef>
                <a:spcPts val="0"/>
              </a:spcBef>
              <a:spcAft>
                <a:spcPts val="0"/>
              </a:spcAft>
              <a:buFont typeface="Symbol" panose="05050102010706020507" pitchFamily="18" charset="2"/>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_tradnl" sz="1200" b="1" dirty="0">
                <a:solidFill>
                  <a:schemeClr val="accent1"/>
                </a:solidFill>
                <a:latin typeface="Calibri Light" panose="020F0302020204030204" pitchFamily="34" charset="0"/>
              </a:rPr>
              <a:t>Las auditorías e inspecciones de seguridad vial</a:t>
            </a:r>
            <a:r>
              <a:rPr lang="es-ES_tradnl" sz="1200" dirty="0">
                <a:latin typeface="Calibri Light" panose="020F0302020204030204" pitchFamily="34" charset="0"/>
              </a:rPr>
              <a:t>, y los criterios de accesibilidad son incorporados </a:t>
            </a:r>
            <a:r>
              <a:rPr lang="es-ES_tradnl" sz="1200" b="1" dirty="0">
                <a:latin typeface="Calibri Light" panose="020F0302020204030204" pitchFamily="34" charset="0"/>
              </a:rPr>
              <a:t>en todos los préstamos de infraestructura vial del BID. </a:t>
            </a:r>
            <a:endParaRPr lang="es-ES" b="1" dirty="0"/>
          </a:p>
          <a:p>
            <a:pPr algn="just"/>
            <a:endParaRPr lang="es-ES_tradnl" sz="12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lgn="just">
              <a:buFont typeface="Arial" panose="020B0604020202020204" pitchFamily="34" charset="0"/>
              <a:buChar char="•"/>
            </a:pPr>
            <a:r>
              <a:rPr lang="es-ES_tradnl" sz="1200" dirty="0">
                <a:latin typeface="Calibri Light"/>
                <a:ea typeface="Calibri Light"/>
                <a:cs typeface="Calibri Light"/>
              </a:rPr>
              <a:t>Inclusión de </a:t>
            </a:r>
            <a:r>
              <a:rPr lang="es-ES_tradnl" sz="1200" b="1" dirty="0" err="1">
                <a:solidFill>
                  <a:schemeClr val="accent1"/>
                </a:solidFill>
                <a:latin typeface="Calibri Light"/>
                <a:ea typeface="Calibri Light"/>
                <a:cs typeface="Calibri Light"/>
              </a:rPr>
              <a:t>KPIs</a:t>
            </a:r>
            <a:r>
              <a:rPr lang="es-ES_tradnl" sz="1200" b="1" dirty="0">
                <a:solidFill>
                  <a:schemeClr val="accent1"/>
                </a:solidFill>
                <a:latin typeface="Calibri Light"/>
                <a:ea typeface="Calibri Light"/>
                <a:cs typeface="Calibri Light"/>
              </a:rPr>
              <a:t> de Seguridad Vial</a:t>
            </a:r>
            <a:r>
              <a:rPr lang="es-ES_tradnl" sz="1200" dirty="0">
                <a:latin typeface="Calibri Light"/>
                <a:ea typeface="Calibri Light"/>
                <a:cs typeface="Calibri Light"/>
              </a:rPr>
              <a:t>, con la métrica iRAP, </a:t>
            </a:r>
            <a:r>
              <a:rPr lang="es-ES_tradnl" sz="1200" b="1" dirty="0">
                <a:solidFill>
                  <a:schemeClr val="accent1"/>
                </a:solidFill>
                <a:latin typeface="Calibri Light"/>
                <a:ea typeface="Calibri Light"/>
                <a:cs typeface="Calibri Light"/>
              </a:rPr>
              <a:t>en concesiones viales</a:t>
            </a:r>
            <a:r>
              <a:rPr lang="es-ES_tradnl" sz="1200" dirty="0">
                <a:latin typeface="Calibri Light"/>
                <a:ea typeface="Calibri Light"/>
                <a:cs typeface="Calibri Light"/>
              </a:rPr>
              <a:t>, como del Estado de </a:t>
            </a:r>
            <a:r>
              <a:rPr lang="es-ES_tradnl" sz="1200" b="1" dirty="0">
                <a:latin typeface="Calibri Light"/>
                <a:ea typeface="Calibri Light"/>
                <a:cs typeface="Calibri Light"/>
              </a:rPr>
              <a:t>Minas Gerais, en Brasil. </a:t>
            </a:r>
            <a:endParaRPr lang="es-ES_tradnl" sz="1200" b="1" dirty="0">
              <a:latin typeface="Calibri Light" panose="020F0302020204030204" pitchFamily="34" charset="0"/>
            </a:endParaRPr>
          </a:p>
          <a:p>
            <a:pPr marL="285750" indent="-285750" algn="just">
              <a:buFont typeface="Arial" panose="020B0604020202020204" pitchFamily="34" charset="0"/>
              <a:buChar char="•"/>
            </a:pPr>
            <a:endParaRPr lang="es-ES_tradnl" sz="1200" b="1"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lgn="just">
              <a:buFont typeface="Arial" panose="020B0604020202020204" pitchFamily="34" charset="0"/>
              <a:buChar char="•"/>
            </a:pPr>
            <a:r>
              <a:rPr lang="es-ES_tradnl" sz="1200" dirty="0">
                <a:latin typeface="Calibri Light" panose="020F0302020204030204" pitchFamily="34" charset="0"/>
              </a:rPr>
              <a:t>El BID ha financiado directamente o por medio de los préstamos </a:t>
            </a:r>
            <a:r>
              <a:rPr lang="es-ES_tradnl" sz="1200" b="1" dirty="0">
                <a:solidFill>
                  <a:schemeClr val="accent1"/>
                </a:solidFill>
                <a:latin typeface="Calibri Light" panose="020F0302020204030204" pitchFamily="34" charset="0"/>
              </a:rPr>
              <a:t>auditorías de seguridad en las redes nacionales y subnacionales (</a:t>
            </a:r>
            <a:r>
              <a:rPr lang="es-ES_tradnl" sz="1200" b="1" dirty="0" err="1">
                <a:solidFill>
                  <a:schemeClr val="accent1"/>
                </a:solidFill>
                <a:latin typeface="Calibri Light" panose="020F0302020204030204" pitchFamily="34" charset="0"/>
              </a:rPr>
              <a:t>Irap</a:t>
            </a:r>
            <a:r>
              <a:rPr lang="es-ES_tradnl" sz="1200" b="1" dirty="0">
                <a:solidFill>
                  <a:schemeClr val="accent1"/>
                </a:solidFill>
                <a:latin typeface="Calibri Light" panose="020F0302020204030204" pitchFamily="34" charset="0"/>
              </a:rPr>
              <a:t>) </a:t>
            </a:r>
            <a:r>
              <a:rPr lang="es-ES_tradnl" sz="1200" dirty="0">
                <a:latin typeface="Calibri Light" panose="020F0302020204030204" pitchFamily="34" charset="0"/>
              </a:rPr>
              <a:t>en </a:t>
            </a:r>
            <a:r>
              <a:rPr lang="es-ES_tradnl" sz="1200" b="1" dirty="0">
                <a:latin typeface="Calibri Light" panose="020F0302020204030204" pitchFamily="34" charset="0"/>
              </a:rPr>
              <a:t>el Corredor Pacífico (Centroamérica), estados de São Paulo y Ceará (Brasil), República Dominicana, Ecuador, Belice, y Paraguay</a:t>
            </a:r>
            <a:r>
              <a:rPr lang="es-ES_tradnl" sz="1200" dirty="0">
                <a:latin typeface="Calibri Light" panose="020F0302020204030204" pitchFamily="34" charset="0"/>
              </a:rPr>
              <a:t>. Se prevé la realización de la red vial nacional en </a:t>
            </a:r>
            <a:r>
              <a:rPr lang="es-ES_tradnl" sz="1200" b="1" dirty="0">
                <a:latin typeface="Calibri Light" panose="020F0302020204030204" pitchFamily="34" charset="0"/>
              </a:rPr>
              <a:t>Colombia (20.000 km),</a:t>
            </a:r>
            <a:r>
              <a:rPr lang="es-ES_tradnl" sz="1200" dirty="0">
                <a:latin typeface="Calibri Light" panose="020F0302020204030204" pitchFamily="34" charset="0"/>
              </a:rPr>
              <a:t> del estado de </a:t>
            </a:r>
            <a:r>
              <a:rPr lang="es-ES_tradnl" sz="1200" b="1" dirty="0">
                <a:latin typeface="Calibri Light" panose="020F0302020204030204" pitchFamily="34" charset="0"/>
              </a:rPr>
              <a:t>Espírito Santo, en Brasil;</a:t>
            </a:r>
            <a:r>
              <a:rPr lang="es-ES_tradnl" sz="1200" dirty="0">
                <a:latin typeface="Calibri Light" panose="020F0302020204030204" pitchFamily="34" charset="0"/>
              </a:rPr>
              <a:t>  y de la provincia de </a:t>
            </a:r>
            <a:r>
              <a:rPr lang="es-ES_tradnl" sz="1200" b="1" dirty="0">
                <a:latin typeface="Calibri Light" panose="020F0302020204030204" pitchFamily="34" charset="0"/>
              </a:rPr>
              <a:t>Buenos Aires, en Argentina.</a:t>
            </a:r>
          </a:p>
          <a:p>
            <a:pPr marL="285750" indent="-285750" algn="just">
              <a:buFont typeface="Arial" panose="020B0604020202020204" pitchFamily="34" charset="0"/>
              <a:buChar char="•"/>
            </a:pPr>
            <a:endParaRPr lang="es-ES_tradnl" sz="12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lgn="just">
              <a:buFont typeface="Arial" panose="020B0604020202020204" pitchFamily="34" charset="0"/>
              <a:buChar char="•"/>
            </a:pPr>
            <a:r>
              <a:rPr lang="es-ES_tradnl" sz="1200" dirty="0">
                <a:latin typeface="Calibri Light"/>
                <a:ea typeface="Calibri Light"/>
                <a:cs typeface="Calibri Light"/>
              </a:rPr>
              <a:t>El BID ha desarrollado </a:t>
            </a:r>
            <a:r>
              <a:rPr lang="es-ES_tradnl" sz="1200" dirty="0" err="1">
                <a:latin typeface="Calibri Light"/>
                <a:ea typeface="Calibri Light"/>
                <a:cs typeface="Calibri Light"/>
              </a:rPr>
              <a:t>VíaSegura</a:t>
            </a:r>
            <a:r>
              <a:rPr lang="es-ES_tradnl" sz="1200" dirty="0">
                <a:latin typeface="Calibri Light"/>
                <a:ea typeface="Calibri Light"/>
                <a:cs typeface="Calibri Light"/>
              </a:rPr>
              <a:t>, </a:t>
            </a:r>
            <a:r>
              <a:rPr lang="es-ES_tradnl" sz="1200" b="1" dirty="0">
                <a:solidFill>
                  <a:schemeClr val="accent1"/>
                </a:solidFill>
                <a:latin typeface="Calibri Light"/>
                <a:ea typeface="Calibri Light"/>
                <a:cs typeface="Calibri Light"/>
              </a:rPr>
              <a:t>una herramienta de inteligencia artificial</a:t>
            </a:r>
            <a:r>
              <a:rPr lang="es-ES_tradnl" sz="1200" b="1" dirty="0">
                <a:latin typeface="Calibri Light"/>
                <a:ea typeface="Calibri Light"/>
                <a:cs typeface="Calibri Light"/>
              </a:rPr>
              <a:t> </a:t>
            </a:r>
            <a:r>
              <a:rPr lang="es-ES_tradnl" sz="1200" dirty="0">
                <a:latin typeface="Calibri Light"/>
                <a:ea typeface="Calibri Light"/>
                <a:cs typeface="Calibri Light"/>
              </a:rPr>
              <a:t>que automatiza parte del proceso de codificación de iRAP, aplicado en </a:t>
            </a:r>
            <a:r>
              <a:rPr lang="es-ES_tradnl" sz="1200" b="1" dirty="0">
                <a:latin typeface="Calibri Light"/>
                <a:ea typeface="Calibri Light"/>
                <a:cs typeface="Calibri Light"/>
              </a:rPr>
              <a:t>10.000 km de carreteras en Brasil. </a:t>
            </a:r>
            <a:endParaRPr lang="es-ES_tradnl" sz="1200" b="1"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s-ES_tradnl" sz="1200" dirty="0">
              <a:latin typeface="Calibri Light" panose="020F0302020204030204" pitchFamily="34" charset="0"/>
            </a:endParaRPr>
          </a:p>
          <a:p>
            <a:pPr marL="342900" marR="0" lvl="0" indent="-342900" algn="just">
              <a:lnSpc>
                <a:spcPct val="107000"/>
              </a:lnSpc>
              <a:spcBef>
                <a:spcPts val="0"/>
              </a:spcBef>
              <a:spcAft>
                <a:spcPts val="0"/>
              </a:spcAft>
              <a:buFont typeface="Symbol" panose="05050102010706020507" pitchFamily="18" charset="2"/>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200" dirty="0">
              <a:solidFill>
                <a:srgbClr val="084772"/>
              </a:solidFill>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E80C9615-5777-B845-BCFB-2009988AA256}" type="slidenum">
              <a:rPr lang="en-US" smtClean="0"/>
              <a:t>3</a:t>
            </a:fld>
            <a:endParaRPr lang="en-US"/>
          </a:p>
        </p:txBody>
      </p:sp>
    </p:spTree>
    <p:extLst>
      <p:ext uri="{BB962C8B-B14F-4D97-AF65-F5344CB8AC3E}">
        <p14:creationId xmlns:p14="http://schemas.microsoft.com/office/powerpoint/2010/main" val="439806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sz="1200" dirty="0">
                <a:solidFill>
                  <a:srgbClr val="084772"/>
                </a:solidFill>
                <a:cs typeface="Calibri" panose="020F0502020204030204" pitchFamily="34" charset="0"/>
              </a:rPr>
              <a:t>Más de </a:t>
            </a:r>
            <a:r>
              <a:rPr lang="es-ES_tradnl" sz="1400" b="1" dirty="0">
                <a:solidFill>
                  <a:srgbClr val="084772"/>
                </a:solidFill>
                <a:cs typeface="Calibri" panose="020F0502020204030204" pitchFamily="34" charset="0"/>
              </a:rPr>
              <a:t>110,000</a:t>
            </a:r>
            <a:r>
              <a:rPr lang="es-ES_tradnl" sz="1600" b="1" dirty="0">
                <a:solidFill>
                  <a:srgbClr val="084772"/>
                </a:solidFill>
                <a:cs typeface="Calibri" panose="020F0502020204030204" pitchFamily="34" charset="0"/>
              </a:rPr>
              <a:t> </a:t>
            </a:r>
            <a:r>
              <a:rPr lang="es-ES_tradnl" sz="1200" dirty="0">
                <a:solidFill>
                  <a:srgbClr val="084772"/>
                </a:solidFill>
                <a:cs typeface="Calibri" panose="020F0502020204030204" pitchFamily="34" charset="0"/>
              </a:rPr>
              <a:t>personas mueren </a:t>
            </a:r>
            <a:r>
              <a:rPr lang="es-ES_tradnl" sz="1100" dirty="0">
                <a:solidFill>
                  <a:srgbClr val="084772"/>
                </a:solidFill>
                <a:cs typeface="Calibri" panose="020F0502020204030204" pitchFamily="34" charset="0"/>
              </a:rPr>
              <a:t>y </a:t>
            </a:r>
            <a:r>
              <a:rPr lang="es-ES_tradnl" sz="1400" b="1" dirty="0">
                <a:solidFill>
                  <a:srgbClr val="084772"/>
                </a:solidFill>
                <a:cs typeface="Calibri" panose="020F0502020204030204" pitchFamily="34" charset="0"/>
              </a:rPr>
              <a:t>5 millones</a:t>
            </a:r>
            <a:r>
              <a:rPr lang="es-ES_tradnl" sz="1100" dirty="0">
                <a:solidFill>
                  <a:srgbClr val="084772"/>
                </a:solidFill>
                <a:cs typeface="Calibri" panose="020F0502020204030204" pitchFamily="34" charset="0"/>
              </a:rPr>
              <a:t> </a:t>
            </a:r>
            <a:r>
              <a:rPr lang="es-ES_tradnl" sz="1200" dirty="0">
                <a:solidFill>
                  <a:srgbClr val="084772"/>
                </a:solidFill>
                <a:cs typeface="Calibri" panose="020F0502020204030204" pitchFamily="34" charset="0"/>
              </a:rPr>
              <a:t>de personas resultan heridas a causa de siniestros viales a cada año.</a:t>
            </a:r>
          </a:p>
          <a:p>
            <a:endParaRPr lang="es-ES_tradnl" dirty="0">
              <a:solidFill>
                <a:srgbClr val="084772"/>
              </a:solidFill>
              <a:cs typeface="Calibri" panose="020F0502020204030204" pitchFamily="34" charset="0"/>
            </a:endParaRPr>
          </a:p>
          <a:p>
            <a:r>
              <a:rPr lang="es-ES_tradnl" sz="1200" dirty="0">
                <a:solidFill>
                  <a:srgbClr val="084772"/>
                </a:solidFill>
                <a:cs typeface="Calibri" panose="020F0502020204030204" pitchFamily="34" charset="0"/>
              </a:rPr>
              <a:t>Anualmente, </a:t>
            </a:r>
            <a:r>
              <a:rPr lang="es-ES_tradnl" sz="1200" b="1" dirty="0">
                <a:solidFill>
                  <a:srgbClr val="084772"/>
                </a:solidFill>
                <a:cs typeface="Calibri" panose="020F0502020204030204" pitchFamily="34" charset="0"/>
              </a:rPr>
              <a:t>los siniestros viales cuestan entre el 3% y 5% equivalente del PIB.</a:t>
            </a:r>
          </a:p>
          <a:p>
            <a:endParaRPr lang="es-ES_tradnl" dirty="0">
              <a:solidFill>
                <a:srgbClr val="084772"/>
              </a:solidFill>
              <a:cs typeface="Calibri" panose="020F0502020204030204" pitchFamily="34" charset="0"/>
            </a:endParaRPr>
          </a:p>
          <a:p>
            <a:r>
              <a:rPr lang="es-ES_tradnl" dirty="0">
                <a:solidFill>
                  <a:srgbClr val="084772"/>
                </a:solidFill>
                <a:cs typeface="Calibri" panose="020F0502020204030204" pitchFamily="34" charset="0"/>
              </a:rPr>
              <a:t>S</a:t>
            </a:r>
            <a:r>
              <a:rPr lang="es-ES_tradnl" sz="1200" dirty="0">
                <a:solidFill>
                  <a:srgbClr val="084772"/>
                </a:solidFill>
                <a:cs typeface="Calibri" panose="020F0502020204030204" pitchFamily="34" charset="0"/>
              </a:rPr>
              <a:t>i bien el 80% del total de víctimas de siniestros de tránsito son hombres, </a:t>
            </a:r>
            <a:r>
              <a:rPr lang="es-ES_tradnl" sz="1400" b="1" dirty="0">
                <a:solidFill>
                  <a:srgbClr val="084772"/>
                </a:solidFill>
                <a:cs typeface="Calibri" panose="020F0502020204030204" pitchFamily="34" charset="0"/>
              </a:rPr>
              <a:t>las mujeres de las familias de las víctimas generalmente son quienes asumen las nuevas actividades de cuidado,</a:t>
            </a:r>
            <a:r>
              <a:rPr lang="es-ES_tradnl" sz="1600" b="1" dirty="0">
                <a:solidFill>
                  <a:srgbClr val="084772"/>
                </a:solidFill>
                <a:cs typeface="Calibri" panose="020F0502020204030204" pitchFamily="34" charset="0"/>
              </a:rPr>
              <a:t> </a:t>
            </a:r>
            <a:r>
              <a:rPr lang="es-ES_tradnl" sz="1200" dirty="0">
                <a:solidFill>
                  <a:srgbClr val="084772"/>
                </a:solidFill>
                <a:cs typeface="Calibri" panose="020F0502020204030204" pitchFamily="34" charset="0"/>
              </a:rPr>
              <a:t>lo que genera una doble carga de trabajo y carga mental, </a:t>
            </a:r>
            <a:r>
              <a:rPr lang="es-ES_tradnl" sz="1400" b="1" dirty="0">
                <a:solidFill>
                  <a:srgbClr val="084772"/>
                </a:solidFill>
                <a:cs typeface="Calibri" panose="020F0502020204030204" pitchFamily="34" charset="0"/>
              </a:rPr>
              <a:t>exacerbando las desigualdades.</a:t>
            </a:r>
          </a:p>
          <a:p>
            <a:endParaRPr lang="es-ES_tradnl" sz="1400" dirty="0">
              <a:solidFill>
                <a:srgbClr val="084772"/>
              </a:solidFill>
              <a:cs typeface="Calibri" panose="020F0502020204030204" pitchFamily="34" charset="0"/>
            </a:endParaRPr>
          </a:p>
          <a:p>
            <a:r>
              <a:rPr lang="es-ES_tradnl" sz="1200" dirty="0">
                <a:solidFill>
                  <a:srgbClr val="084772"/>
                </a:solidFill>
                <a:cs typeface="Calibri" panose="020F0502020204030204" pitchFamily="34" charset="0"/>
              </a:rPr>
              <a:t>Los siniestros de tránsito son la </a:t>
            </a:r>
            <a:r>
              <a:rPr lang="es-ES_tradnl" sz="1400" b="1" dirty="0">
                <a:solidFill>
                  <a:srgbClr val="084772"/>
                </a:solidFill>
                <a:cs typeface="Calibri" panose="020F0502020204030204" pitchFamily="34" charset="0"/>
              </a:rPr>
              <a:t>primera causa de muerte entre niñas,  niños y adolescentes </a:t>
            </a:r>
            <a:r>
              <a:rPr lang="es-ES_tradnl" sz="1400" dirty="0">
                <a:solidFill>
                  <a:srgbClr val="084772"/>
                </a:solidFill>
                <a:cs typeface="Calibri" panose="020F0502020204030204" pitchFamily="34" charset="0"/>
              </a:rPr>
              <a:t>de 5 a 14 años y</a:t>
            </a:r>
            <a:r>
              <a:rPr lang="es-ES_tradnl" sz="1200" b="1" dirty="0">
                <a:solidFill>
                  <a:srgbClr val="084772"/>
                </a:solidFill>
                <a:cs typeface="Calibri" panose="020F0502020204030204" pitchFamily="34" charset="0"/>
              </a:rPr>
              <a:t> </a:t>
            </a:r>
            <a:r>
              <a:rPr lang="es-ES_tradnl" sz="1400" b="1" dirty="0">
                <a:solidFill>
                  <a:srgbClr val="084772"/>
                </a:solidFill>
                <a:cs typeface="Calibri" panose="020F0502020204030204" pitchFamily="34" charset="0"/>
              </a:rPr>
              <a:t>la segunda entre jóvenes y adultos </a:t>
            </a:r>
            <a:r>
              <a:rPr lang="es-ES_tradnl" sz="1400" dirty="0">
                <a:solidFill>
                  <a:srgbClr val="084772"/>
                </a:solidFill>
                <a:cs typeface="Calibri" panose="020F0502020204030204" pitchFamily="34" charset="0"/>
              </a:rPr>
              <a:t>(15 a 49 años).</a:t>
            </a:r>
            <a:endParaRPr lang="es-ES_tradnl" b="1" dirty="0">
              <a:solidFill>
                <a:srgbClr val="08477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200" dirty="0">
              <a:solidFill>
                <a:srgbClr val="084772"/>
              </a:solidFill>
              <a:effectLs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200" dirty="0">
                <a:solidFill>
                  <a:srgbClr val="084772"/>
                </a:solidFill>
                <a:effectLst/>
                <a:ea typeface="Calibri" panose="020F0502020204030204" pitchFamily="34" charset="0"/>
                <a:cs typeface="Times New Roman" panose="02020603050405020304" pitchFamily="18" charset="0"/>
              </a:rPr>
              <a:t>La flota de motocicletas está creciendo rápidamente y </a:t>
            </a:r>
            <a:r>
              <a:rPr lang="es-ES_tradnl" sz="1400" b="1" dirty="0">
                <a:solidFill>
                  <a:srgbClr val="084772"/>
                </a:solidFill>
                <a:ea typeface="Calibri" panose="020F0502020204030204" pitchFamily="34" charset="0"/>
                <a:cs typeface="Times New Roman" panose="02020603050405020304" pitchFamily="18" charset="0"/>
              </a:rPr>
              <a:t>las muertes de motociclistas ya </a:t>
            </a:r>
            <a:r>
              <a:rPr lang="es-ES_tradnl" sz="1400" b="1" dirty="0">
                <a:solidFill>
                  <a:srgbClr val="084772"/>
                </a:solidFill>
                <a:effectLst/>
                <a:ea typeface="Calibri" panose="020F0502020204030204" pitchFamily="34" charset="0"/>
                <a:cs typeface="Times New Roman" panose="02020603050405020304" pitchFamily="18" charset="0"/>
              </a:rPr>
              <a:t>representa más de 28% de lo total </a:t>
            </a:r>
            <a:r>
              <a:rPr lang="es-ES_tradnl" sz="1200" dirty="0">
                <a:solidFill>
                  <a:srgbClr val="084772"/>
                </a:solidFill>
                <a:effectLst/>
                <a:ea typeface="Calibri" panose="020F0502020204030204" pitchFamily="34" charset="0"/>
                <a:cs typeface="Times New Roman" panose="02020603050405020304" pitchFamily="18" charset="0"/>
              </a:rPr>
              <a:t>de fatalidades viales.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200" dirty="0">
              <a:solidFill>
                <a:srgbClr val="084772"/>
              </a:solidFill>
              <a:effectLs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200" dirty="0">
              <a:solidFill>
                <a:srgbClr val="084772"/>
              </a:solidFill>
              <a:effectLst/>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es-CO" sz="1200" b="1" u="sng" dirty="0">
                <a:effectLst/>
                <a:latin typeface="Arial" panose="020B0604020202020204" pitchFamily="34" charset="0"/>
                <a:ea typeface="Calibri" panose="020F0502020204030204" pitchFamily="34" charset="0"/>
                <a:cs typeface="Times New Roman" panose="02020603050405020304" pitchFamily="18" charset="0"/>
              </a:rPr>
              <a:t>Políticas públicas ambiciosas y efectivas: </a:t>
            </a:r>
            <a:r>
              <a:rPr lang="es-CO" sz="1200" dirty="0">
                <a:effectLst/>
                <a:latin typeface="Arial" panose="020B0604020202020204" pitchFamily="34" charset="0"/>
                <a:ea typeface="Calibri" panose="020F0502020204030204" pitchFamily="34" charset="0"/>
                <a:cs typeface="Times New Roman" panose="02020603050405020304" pitchFamily="18" charset="0"/>
              </a:rPr>
              <a:t>El principal objetivo es abogar y apoyar a los países en la articulación, redacción y aprobación de legislaciones ambiciosas que marquen la diferencia; ayudando también a su aplicación adecuada.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es-CO" sz="1200" dirty="0">
                <a:effectLst/>
                <a:latin typeface="Arial" panose="020B0604020202020204" pitchFamily="34" charset="0"/>
                <a:ea typeface="Calibri" panose="020F0502020204030204" pitchFamily="34" charset="0"/>
                <a:cs typeface="Times New Roman" panose="02020603050405020304" pitchFamily="18" charset="0"/>
              </a:rPr>
              <a:t>Nos enfocamos 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b="1" dirty="0">
                <a:effectLst/>
                <a:latin typeface="Arial" panose="020B0604020202020204" pitchFamily="34" charset="0"/>
                <a:ea typeface="Calibri" panose="020F0502020204030204" pitchFamily="34" charset="0"/>
                <a:cs typeface="Times New Roman" panose="02020603050405020304" pitchFamily="18" charset="0"/>
              </a:rPr>
              <a:t>Movernos Seguros:</a:t>
            </a:r>
            <a:r>
              <a:rPr lang="es-CO" sz="1200" dirty="0">
                <a:effectLst/>
                <a:latin typeface="Arial" panose="020B0604020202020204" pitchFamily="34" charset="0"/>
                <a:ea typeface="Calibri" panose="020F0502020204030204" pitchFamily="34" charset="0"/>
                <a:cs typeface="Times New Roman" panose="02020603050405020304" pitchFamily="18" charset="0"/>
              </a:rPr>
              <a:t> una iniciativa conjunta lanzada en 2017 entre el BID y la FIA que apoya la mejora de los esquemas de seguros obligatorios de vehículos para mejorar la seguridad vial. Países como El Salvador, Honduras y Paraguay no cuentan con pólizas de seguro vehicular obligatorias, y otros países aún deben reformar sus pólizas desequilibradas. En los primeros países, la mayor parte de la atención de la salud recae sobre los recursos públicos, lo que genera una carga fiscal significativa y satura los hospitales. Actualmente estamos trabajando en Costa Rica, El Salvador, Paraguay y Perú, y estamos ampliando el programa a Honduras, Uruguay y Jamaica.</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r>
              <a:rPr lang="es-CO" sz="1200" b="1" dirty="0">
                <a:effectLst/>
                <a:latin typeface="Arial" panose="020B0604020202020204" pitchFamily="34" charset="0"/>
                <a:ea typeface="Calibri" panose="020F0502020204030204" pitchFamily="34" charset="0"/>
              </a:rPr>
              <a:t>Inspecciones Vehiculares: </a:t>
            </a:r>
            <a:r>
              <a:rPr lang="es-CO" sz="1200" dirty="0">
                <a:effectLst/>
                <a:latin typeface="Arial" panose="020B0604020202020204" pitchFamily="34" charset="0"/>
                <a:ea typeface="Calibri" panose="020F0502020204030204" pitchFamily="34" charset="0"/>
                <a:cs typeface="Times New Roman" panose="02020603050405020304" pitchFamily="18" charset="0"/>
              </a:rPr>
              <a:t>Junto con el </a:t>
            </a:r>
            <a:r>
              <a:rPr lang="es-CO" sz="1200" b="1" dirty="0">
                <a:effectLst/>
                <a:latin typeface="Arial" panose="020B0604020202020204" pitchFamily="34" charset="0"/>
                <a:ea typeface="Calibri" panose="020F0502020204030204" pitchFamily="34" charset="0"/>
                <a:cs typeface="Times New Roman" panose="02020603050405020304" pitchFamily="18" charset="0"/>
              </a:rPr>
              <a:t>Comité Internacional de Inspección de Vehículos Motorizados - CITA</a:t>
            </a:r>
            <a:r>
              <a:rPr lang="es-CO" sz="1200" dirty="0">
                <a:effectLst/>
                <a:latin typeface="Arial" panose="020B0604020202020204" pitchFamily="34" charset="0"/>
                <a:ea typeface="Calibri" panose="020F0502020204030204" pitchFamily="34" charset="0"/>
                <a:cs typeface="Times New Roman" panose="02020603050405020304" pitchFamily="18" charset="0"/>
              </a:rPr>
              <a:t>, hemos estado desarrollando estudios técnicos a los países de la región interesados ​​en mejorar o crear programas de inspección de vehículos motorizados. Estamos analizando el sistema de inspección de vehículos en El Salvador, Guatemala y Honduras, con la colaboración de las autoridades locales, para redactar algunas recomendaciones y crear una hoja de ruta para implementar un sistema de inspección de vehículos eficaz y eficiente que pueda generar un impacto en la seguridad de los vehículos.</a:t>
            </a: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r>
              <a:rPr lang="es-CO" sz="1200" b="1" dirty="0">
                <a:effectLst/>
                <a:latin typeface="Arial" panose="020B0604020202020204" pitchFamily="34" charset="0"/>
                <a:ea typeface="Calibri" panose="020F0502020204030204" pitchFamily="34" charset="0"/>
                <a:cs typeface="Times New Roman" panose="02020603050405020304" pitchFamily="18" charset="0"/>
              </a:rPr>
              <a:t>Etiquetado de seguridad de vehículos.</a:t>
            </a:r>
            <a:r>
              <a:rPr lang="es-CO" sz="1200" dirty="0">
                <a:effectLst/>
                <a:latin typeface="Arial" panose="020B0604020202020204" pitchFamily="34" charset="0"/>
                <a:ea typeface="Calibri" panose="020F0502020204030204" pitchFamily="34" charset="0"/>
                <a:cs typeface="Times New Roman" panose="02020603050405020304" pitchFamily="18" charset="0"/>
              </a:rPr>
              <a:t> En asociación con </a:t>
            </a:r>
            <a:r>
              <a:rPr lang="es-CO" sz="1200" b="1" dirty="0" err="1">
                <a:effectLst/>
                <a:latin typeface="Arial" panose="020B0604020202020204" pitchFamily="34" charset="0"/>
                <a:ea typeface="Calibri" panose="020F0502020204030204" pitchFamily="34" charset="0"/>
                <a:cs typeface="Times New Roman" panose="02020603050405020304" pitchFamily="18" charset="0"/>
              </a:rPr>
              <a:t>LatinNCAP</a:t>
            </a:r>
            <a:r>
              <a:rPr lang="es-CO" sz="1200" dirty="0">
                <a:effectLst/>
                <a:latin typeface="Arial" panose="020B0604020202020204" pitchFamily="34" charset="0"/>
                <a:ea typeface="Calibri" panose="020F0502020204030204" pitchFamily="34" charset="0"/>
                <a:cs typeface="Times New Roman" panose="02020603050405020304" pitchFamily="18" charset="0"/>
              </a:rPr>
              <a:t>, apoyamos a los países para que se adopte el etiquetado de vehículos para todos los modelos nuevos.</a:t>
            </a: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s-CO" sz="1200" b="1" u="sng" dirty="0">
                <a:effectLst/>
                <a:latin typeface="Arial" panose="020B0604020202020204" pitchFamily="34" charset="0"/>
                <a:ea typeface="Calibri" panose="020F0502020204030204" pitchFamily="34" charset="0"/>
                <a:cs typeface="Times New Roman" panose="02020603050405020304" pitchFamily="18" charset="0"/>
              </a:rPr>
              <a:t>Movilidad urbana: </a:t>
            </a:r>
          </a:p>
          <a:p>
            <a:pPr marL="342900" marR="0" lvl="0" indent="-342900" algn="just">
              <a:lnSpc>
                <a:spcPct val="107000"/>
              </a:lnSpc>
              <a:spcBef>
                <a:spcPts val="0"/>
              </a:spcBef>
              <a:spcAft>
                <a:spcPts val="0"/>
              </a:spcAft>
              <a:buFont typeface="Symbol" panose="05050102010706020507" pitchFamily="18" charset="2"/>
              <a:buChar char=""/>
            </a:pPr>
            <a:r>
              <a:rPr lang="es-CO" sz="1200" dirty="0">
                <a:effectLst/>
                <a:latin typeface="Arial" panose="020B0604020202020204" pitchFamily="34" charset="0"/>
                <a:ea typeface="Calibri" panose="020F0502020204030204" pitchFamily="34" charset="0"/>
                <a:cs typeface="Times New Roman" panose="02020603050405020304" pitchFamily="18" charset="0"/>
              </a:rPr>
              <a:t>La adopción del enfoque de sistema seguro y los programas de gestión de la velocidad son cruciales en las áreas urbanas que no solo mejorarán la seguridad vial, sino que también respaldarán otros desafíos clave que enfrentan las ciudades como la desigualdad, la contaminación y la necesidad de responder al cambio climático. Estamos dando también un enfoque especial hacia la movilidad segura de niños y motociclistas.</a:t>
            </a:r>
            <a:endParaRPr lang="es-CO" sz="1200" dirty="0">
              <a:effectLst/>
              <a:latin typeface="Arial" panose="020B060402020202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s-CO" sz="1200" dirty="0">
                <a:effectLst/>
                <a:latin typeface="Arial" panose="020B0604020202020204" pitchFamily="34" charset="0"/>
                <a:ea typeface="Calibri" panose="020F0502020204030204" pitchFamily="34" charset="0"/>
                <a:cs typeface="Times New Roman" panose="02020603050405020304" pitchFamily="18" charset="0"/>
              </a:rPr>
              <a:t>La flota de vehículos motorizados de dos y tres ruedas (PTW) está creciendo rápidamente y se está convirtiendo en uno de los principales medios de transporte de personas y mercancías en muchos países. Sin embargo, este modo de transporte representa más de 286.000 muertes cada año en todo el mundo, alrededor del 23% de todas las muertes por siniestros de tránsito y el 28% en América Latina. Este alarmante número de muertes potencialmente evitables pone de relieve la necesidad de una mayor atención en torno a las motocicletas y su uso en la política de movilidad y seguridad vial.</a:t>
            </a:r>
          </a:p>
          <a:p>
            <a:pPr marL="342900" marR="0" lvl="0" indent="-342900" algn="just">
              <a:lnSpc>
                <a:spcPct val="107000"/>
              </a:lnSpc>
              <a:spcBef>
                <a:spcPts val="0"/>
              </a:spcBef>
              <a:spcAft>
                <a:spcPts val="0"/>
              </a:spcAft>
              <a:buFont typeface="Symbol" panose="05050102010706020507" pitchFamily="18" charset="2"/>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s-CO" sz="1200" b="1" u="sng" dirty="0">
                <a:effectLst/>
                <a:latin typeface="Arial" panose="020B0604020202020204" pitchFamily="34" charset="0"/>
                <a:ea typeface="Calibri" panose="020F0502020204030204" pitchFamily="34" charset="0"/>
                <a:cs typeface="Times New Roman" panose="02020603050405020304" pitchFamily="18" charset="0"/>
              </a:rPr>
              <a:t>Infraestructura Segura</a:t>
            </a:r>
          </a:p>
          <a:p>
            <a:pPr marL="342900" marR="0" lvl="0" indent="-342900" algn="just">
              <a:lnSpc>
                <a:spcPct val="107000"/>
              </a:lnSpc>
              <a:spcBef>
                <a:spcPts val="0"/>
              </a:spcBef>
              <a:spcAft>
                <a:spcPts val="0"/>
              </a:spcAft>
              <a:buFont typeface="Symbol" panose="05050102010706020507" pitchFamily="18" charset="2"/>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_tradnl" sz="1200" b="1" dirty="0">
                <a:solidFill>
                  <a:schemeClr val="accent1"/>
                </a:solidFill>
                <a:latin typeface="Calibri Light" panose="020F0302020204030204" pitchFamily="34" charset="0"/>
              </a:rPr>
              <a:t>Las auditorías e inspecciones de seguridad vial</a:t>
            </a:r>
            <a:r>
              <a:rPr lang="es-ES_tradnl" sz="1200" dirty="0">
                <a:latin typeface="Calibri Light" panose="020F0302020204030204" pitchFamily="34" charset="0"/>
              </a:rPr>
              <a:t>, y los criterios de accesibilidad son incorporados </a:t>
            </a:r>
            <a:r>
              <a:rPr lang="es-ES_tradnl" sz="1200" b="1" dirty="0">
                <a:latin typeface="Calibri Light" panose="020F0302020204030204" pitchFamily="34" charset="0"/>
              </a:rPr>
              <a:t>en todos los préstamos de infraestructura vial del BID. </a:t>
            </a:r>
            <a:endParaRPr lang="es-ES" b="1" dirty="0"/>
          </a:p>
          <a:p>
            <a:pPr algn="just"/>
            <a:endParaRPr lang="es-ES_tradnl" sz="12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lgn="just">
              <a:buFont typeface="Arial" panose="020B0604020202020204" pitchFamily="34" charset="0"/>
              <a:buChar char="•"/>
            </a:pPr>
            <a:r>
              <a:rPr lang="es-ES_tradnl" sz="1200" dirty="0">
                <a:latin typeface="Calibri Light"/>
                <a:ea typeface="Calibri Light"/>
                <a:cs typeface="Calibri Light"/>
              </a:rPr>
              <a:t>Inclusión de </a:t>
            </a:r>
            <a:r>
              <a:rPr lang="es-ES_tradnl" sz="1200" b="1" dirty="0" err="1">
                <a:solidFill>
                  <a:schemeClr val="accent1"/>
                </a:solidFill>
                <a:latin typeface="Calibri Light"/>
                <a:ea typeface="Calibri Light"/>
                <a:cs typeface="Calibri Light"/>
              </a:rPr>
              <a:t>KPIs</a:t>
            </a:r>
            <a:r>
              <a:rPr lang="es-ES_tradnl" sz="1200" b="1" dirty="0">
                <a:solidFill>
                  <a:schemeClr val="accent1"/>
                </a:solidFill>
                <a:latin typeface="Calibri Light"/>
                <a:ea typeface="Calibri Light"/>
                <a:cs typeface="Calibri Light"/>
              </a:rPr>
              <a:t> de Seguridad Vial</a:t>
            </a:r>
            <a:r>
              <a:rPr lang="es-ES_tradnl" sz="1200" dirty="0">
                <a:latin typeface="Calibri Light"/>
                <a:ea typeface="Calibri Light"/>
                <a:cs typeface="Calibri Light"/>
              </a:rPr>
              <a:t>, con la métrica iRAP, </a:t>
            </a:r>
            <a:r>
              <a:rPr lang="es-ES_tradnl" sz="1200" b="1" dirty="0">
                <a:solidFill>
                  <a:schemeClr val="accent1"/>
                </a:solidFill>
                <a:latin typeface="Calibri Light"/>
                <a:ea typeface="Calibri Light"/>
                <a:cs typeface="Calibri Light"/>
              </a:rPr>
              <a:t>en concesiones viales</a:t>
            </a:r>
            <a:r>
              <a:rPr lang="es-ES_tradnl" sz="1200" dirty="0">
                <a:latin typeface="Calibri Light"/>
                <a:ea typeface="Calibri Light"/>
                <a:cs typeface="Calibri Light"/>
              </a:rPr>
              <a:t>, como del Estado de </a:t>
            </a:r>
            <a:r>
              <a:rPr lang="es-ES_tradnl" sz="1200" b="1" dirty="0">
                <a:latin typeface="Calibri Light"/>
                <a:ea typeface="Calibri Light"/>
                <a:cs typeface="Calibri Light"/>
              </a:rPr>
              <a:t>Minas Gerais, en Brasil. </a:t>
            </a:r>
            <a:endParaRPr lang="es-ES_tradnl" sz="1200" b="1" dirty="0">
              <a:latin typeface="Calibri Light" panose="020F0302020204030204" pitchFamily="34" charset="0"/>
            </a:endParaRPr>
          </a:p>
          <a:p>
            <a:pPr marL="285750" indent="-285750" algn="just">
              <a:buFont typeface="Arial" panose="020B0604020202020204" pitchFamily="34" charset="0"/>
              <a:buChar char="•"/>
            </a:pPr>
            <a:endParaRPr lang="es-ES_tradnl" sz="1200" b="1"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lgn="just">
              <a:buFont typeface="Arial" panose="020B0604020202020204" pitchFamily="34" charset="0"/>
              <a:buChar char="•"/>
            </a:pPr>
            <a:r>
              <a:rPr lang="es-ES_tradnl" sz="1200" dirty="0">
                <a:latin typeface="Calibri Light" panose="020F0302020204030204" pitchFamily="34" charset="0"/>
              </a:rPr>
              <a:t>El BID ha financiado directamente o por medio de los préstamos </a:t>
            </a:r>
            <a:r>
              <a:rPr lang="es-ES_tradnl" sz="1200" b="1" dirty="0">
                <a:solidFill>
                  <a:schemeClr val="accent1"/>
                </a:solidFill>
                <a:latin typeface="Calibri Light" panose="020F0302020204030204" pitchFamily="34" charset="0"/>
              </a:rPr>
              <a:t>auditorías de seguridad en las redes nacionales y subnacionales (</a:t>
            </a:r>
            <a:r>
              <a:rPr lang="es-ES_tradnl" sz="1200" b="1" dirty="0" err="1">
                <a:solidFill>
                  <a:schemeClr val="accent1"/>
                </a:solidFill>
                <a:latin typeface="Calibri Light" panose="020F0302020204030204" pitchFamily="34" charset="0"/>
              </a:rPr>
              <a:t>Irap</a:t>
            </a:r>
            <a:r>
              <a:rPr lang="es-ES_tradnl" sz="1200" b="1" dirty="0">
                <a:solidFill>
                  <a:schemeClr val="accent1"/>
                </a:solidFill>
                <a:latin typeface="Calibri Light" panose="020F0302020204030204" pitchFamily="34" charset="0"/>
              </a:rPr>
              <a:t>) </a:t>
            </a:r>
            <a:r>
              <a:rPr lang="es-ES_tradnl" sz="1200" dirty="0">
                <a:latin typeface="Calibri Light" panose="020F0302020204030204" pitchFamily="34" charset="0"/>
              </a:rPr>
              <a:t>en </a:t>
            </a:r>
            <a:r>
              <a:rPr lang="es-ES_tradnl" sz="1200" b="1" dirty="0">
                <a:latin typeface="Calibri Light" panose="020F0302020204030204" pitchFamily="34" charset="0"/>
              </a:rPr>
              <a:t>el Corredor Pacífico (Centroamérica), estados de São Paulo y Ceará (Brasil), República Dominicana, Ecuador, Belice, y Paraguay</a:t>
            </a:r>
            <a:r>
              <a:rPr lang="es-ES_tradnl" sz="1200" dirty="0">
                <a:latin typeface="Calibri Light" panose="020F0302020204030204" pitchFamily="34" charset="0"/>
              </a:rPr>
              <a:t>. Se prevé la realización de la red vial nacional en </a:t>
            </a:r>
            <a:r>
              <a:rPr lang="es-ES_tradnl" sz="1200" b="1" dirty="0">
                <a:latin typeface="Calibri Light" panose="020F0302020204030204" pitchFamily="34" charset="0"/>
              </a:rPr>
              <a:t>Colombia (20.000 km),</a:t>
            </a:r>
            <a:r>
              <a:rPr lang="es-ES_tradnl" sz="1200" dirty="0">
                <a:latin typeface="Calibri Light" panose="020F0302020204030204" pitchFamily="34" charset="0"/>
              </a:rPr>
              <a:t> del estado de </a:t>
            </a:r>
            <a:r>
              <a:rPr lang="es-ES_tradnl" sz="1200" b="1" dirty="0">
                <a:latin typeface="Calibri Light" panose="020F0302020204030204" pitchFamily="34" charset="0"/>
              </a:rPr>
              <a:t>Espírito Santo, en Brasil;</a:t>
            </a:r>
            <a:r>
              <a:rPr lang="es-ES_tradnl" sz="1200" dirty="0">
                <a:latin typeface="Calibri Light" panose="020F0302020204030204" pitchFamily="34" charset="0"/>
              </a:rPr>
              <a:t>  y de la provincia de </a:t>
            </a:r>
            <a:r>
              <a:rPr lang="es-ES_tradnl" sz="1200" b="1" dirty="0">
                <a:latin typeface="Calibri Light" panose="020F0302020204030204" pitchFamily="34" charset="0"/>
              </a:rPr>
              <a:t>Buenos Aires, en Argentina.</a:t>
            </a:r>
          </a:p>
          <a:p>
            <a:pPr marL="285750" indent="-285750" algn="just">
              <a:buFont typeface="Arial" panose="020B0604020202020204" pitchFamily="34" charset="0"/>
              <a:buChar char="•"/>
            </a:pPr>
            <a:endParaRPr lang="es-ES_tradnl" sz="12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lgn="just">
              <a:buFont typeface="Arial" panose="020B0604020202020204" pitchFamily="34" charset="0"/>
              <a:buChar char="•"/>
            </a:pPr>
            <a:r>
              <a:rPr lang="es-ES_tradnl" sz="1200" dirty="0">
                <a:latin typeface="Calibri Light"/>
                <a:ea typeface="Calibri Light"/>
                <a:cs typeface="Calibri Light"/>
              </a:rPr>
              <a:t>El BID ha desarrollado </a:t>
            </a:r>
            <a:r>
              <a:rPr lang="es-ES_tradnl" sz="1200" dirty="0" err="1">
                <a:latin typeface="Calibri Light"/>
                <a:ea typeface="Calibri Light"/>
                <a:cs typeface="Calibri Light"/>
              </a:rPr>
              <a:t>VíaSegura</a:t>
            </a:r>
            <a:r>
              <a:rPr lang="es-ES_tradnl" sz="1200" dirty="0">
                <a:latin typeface="Calibri Light"/>
                <a:ea typeface="Calibri Light"/>
                <a:cs typeface="Calibri Light"/>
              </a:rPr>
              <a:t>, </a:t>
            </a:r>
            <a:r>
              <a:rPr lang="es-ES_tradnl" sz="1200" b="1" dirty="0">
                <a:solidFill>
                  <a:schemeClr val="accent1"/>
                </a:solidFill>
                <a:latin typeface="Calibri Light"/>
                <a:ea typeface="Calibri Light"/>
                <a:cs typeface="Calibri Light"/>
              </a:rPr>
              <a:t>una herramienta de inteligencia artificial</a:t>
            </a:r>
            <a:r>
              <a:rPr lang="es-ES_tradnl" sz="1200" b="1" dirty="0">
                <a:latin typeface="Calibri Light"/>
                <a:ea typeface="Calibri Light"/>
                <a:cs typeface="Calibri Light"/>
              </a:rPr>
              <a:t> </a:t>
            </a:r>
            <a:r>
              <a:rPr lang="es-ES_tradnl" sz="1200" dirty="0">
                <a:latin typeface="Calibri Light"/>
                <a:ea typeface="Calibri Light"/>
                <a:cs typeface="Calibri Light"/>
              </a:rPr>
              <a:t>que automatiza parte del proceso de codificación de iRAP, aplicado en </a:t>
            </a:r>
            <a:r>
              <a:rPr lang="es-ES_tradnl" sz="1200" b="1" dirty="0">
                <a:latin typeface="Calibri Light"/>
                <a:ea typeface="Calibri Light"/>
                <a:cs typeface="Calibri Light"/>
              </a:rPr>
              <a:t>10.000 km de carreteras en Brasil. </a:t>
            </a:r>
            <a:endParaRPr lang="es-ES_tradnl" sz="1200" b="1"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s-ES_tradnl" sz="1200" dirty="0">
              <a:latin typeface="Calibri Light" panose="020F0302020204030204" pitchFamily="34" charset="0"/>
            </a:endParaRPr>
          </a:p>
          <a:p>
            <a:pPr marL="342900" marR="0" lvl="0" indent="-342900" algn="just">
              <a:lnSpc>
                <a:spcPct val="107000"/>
              </a:lnSpc>
              <a:spcBef>
                <a:spcPts val="0"/>
              </a:spcBef>
              <a:spcAft>
                <a:spcPts val="0"/>
              </a:spcAft>
              <a:buFont typeface="Symbol" panose="05050102010706020507" pitchFamily="18" charset="2"/>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200" dirty="0">
              <a:solidFill>
                <a:srgbClr val="084772"/>
              </a:solidFill>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E80C9615-5777-B845-BCFB-2009988AA256}" type="slidenum">
              <a:rPr lang="en-US" smtClean="0"/>
              <a:t>4</a:t>
            </a:fld>
            <a:endParaRPr lang="en-US"/>
          </a:p>
        </p:txBody>
      </p:sp>
    </p:spTree>
    <p:extLst>
      <p:ext uri="{BB962C8B-B14F-4D97-AF65-F5344CB8AC3E}">
        <p14:creationId xmlns:p14="http://schemas.microsoft.com/office/powerpoint/2010/main" val="2473196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e970706608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e970706608_0_8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222222"/>
                </a:solidFill>
                <a:effectLst/>
                <a:latin typeface="OpenSans-Light" pitchFamily="2" charset="0"/>
              </a:rPr>
              <a:t>El </a:t>
            </a:r>
            <a:r>
              <a:rPr lang="en-US" b="0" i="0" u="none" strike="noStrike" dirty="0" err="1">
                <a:solidFill>
                  <a:srgbClr val="222222"/>
                </a:solidFill>
                <a:effectLst/>
                <a:latin typeface="OpenSans-Light" pitchFamily="2" charset="0"/>
              </a:rPr>
              <a:t>laboratorio</a:t>
            </a:r>
            <a:r>
              <a:rPr lang="en-US" b="0" i="0" u="none" strike="noStrike" dirty="0">
                <a:solidFill>
                  <a:srgbClr val="222222"/>
                </a:solidFill>
                <a:effectLst/>
                <a:latin typeface="OpenSans-Light" pitchFamily="2" charset="0"/>
              </a:rPr>
              <a:t> regional de </a:t>
            </a:r>
            <a:r>
              <a:rPr lang="en-US" b="0" i="0" u="none" strike="noStrike" dirty="0" err="1">
                <a:solidFill>
                  <a:srgbClr val="222222"/>
                </a:solidFill>
                <a:effectLst/>
                <a:latin typeface="OpenSans-Light" pitchFamily="2" charset="0"/>
              </a:rPr>
              <a:t>políticas</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movilidad</a:t>
            </a:r>
            <a:r>
              <a:rPr lang="en-US" b="0" i="0" u="none" strike="noStrike" dirty="0">
                <a:solidFill>
                  <a:srgbClr val="222222"/>
                </a:solidFill>
                <a:effectLst/>
                <a:latin typeface="OpenSans-Light" pitchFamily="2" charset="0"/>
              </a:rPr>
              <a:t> escolar </a:t>
            </a:r>
            <a:r>
              <a:rPr lang="en-US" b="0" i="0" u="none" strike="noStrike" dirty="0" err="1">
                <a:solidFill>
                  <a:srgbClr val="222222"/>
                </a:solidFill>
                <a:effectLst/>
                <a:latin typeface="OpenSans-Light" pitchFamily="2" charset="0"/>
              </a:rPr>
              <a:t>producirá</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beneficios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cómo</a:t>
            </a:r>
            <a:r>
              <a:rPr lang="en-US" b="0" i="0" u="none" strike="noStrike" dirty="0">
                <a:solidFill>
                  <a:srgbClr val="222222"/>
                </a:solidFill>
                <a:effectLst/>
                <a:latin typeface="OpenSans-Light" pitchFamily="2" charset="0"/>
              </a:rPr>
              <a:t>:</a:t>
            </a:r>
          </a:p>
          <a:p>
            <a:pPr algn="l">
              <a:buFont typeface="Arial" panose="020B0604020202020204" pitchFamily="34" charset="0"/>
              <a:buChar char="•"/>
            </a:pPr>
            <a:r>
              <a:rPr lang="en-US" b="0" i="0" u="none" strike="noStrike" dirty="0" err="1">
                <a:solidFill>
                  <a:srgbClr val="222222"/>
                </a:solidFill>
                <a:effectLst/>
                <a:latin typeface="OpenSans-Light" pitchFamily="2" charset="0"/>
              </a:rPr>
              <a:t>Generar</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metodologías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innovadoras</a:t>
            </a:r>
            <a:r>
              <a:rPr lang="en-US" b="0" i="0" u="none" strike="noStrike" dirty="0">
                <a:solidFill>
                  <a:srgbClr val="222222"/>
                </a:solidFill>
                <a:effectLst/>
                <a:latin typeface="OpenSans-Light" pitchFamily="2" charset="0"/>
              </a:rPr>
              <a:t> para la </a:t>
            </a:r>
            <a:r>
              <a:rPr lang="en-US" b="0" i="0" u="none" strike="noStrike" dirty="0" err="1">
                <a:solidFill>
                  <a:srgbClr val="222222"/>
                </a:solidFill>
                <a:effectLst/>
                <a:latin typeface="OpenSans-Light" pitchFamily="2" charset="0"/>
              </a:rPr>
              <a:t>planificación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implementación</a:t>
            </a:r>
            <a:r>
              <a:rPr lang="en-US" b="0" i="0" u="none" strike="noStrike" dirty="0">
                <a:solidFill>
                  <a:srgbClr val="222222"/>
                </a:solidFill>
                <a:effectLst/>
                <a:latin typeface="OpenSans-Light" pitchFamily="2" charset="0"/>
              </a:rPr>
              <a:t> y </a:t>
            </a:r>
            <a:r>
              <a:rPr lang="en-US" b="0" i="0" u="none" strike="noStrike" dirty="0" err="1">
                <a:solidFill>
                  <a:srgbClr val="222222"/>
                </a:solidFill>
                <a:effectLst/>
                <a:latin typeface="OpenSans-Light" pitchFamily="2" charset="0"/>
              </a:rPr>
              <a:t>evaluación</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programas</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caminos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escolares</a:t>
            </a:r>
            <a:endParaRPr lang="en-US" b="0" i="0" u="none" strike="noStrike" dirty="0">
              <a:solidFill>
                <a:srgbClr val="222222"/>
              </a:solidFill>
              <a:effectLst/>
              <a:latin typeface="OpenSans-Light" pitchFamily="2" charset="0"/>
            </a:endParaRPr>
          </a:p>
          <a:p>
            <a:pPr algn="l">
              <a:buFont typeface="Arial" panose="020B0604020202020204" pitchFamily="34" charset="0"/>
              <a:buChar char="•"/>
            </a:pPr>
            <a:r>
              <a:rPr lang="en-US" b="0" i="0" u="none" strike="noStrike" dirty="0" err="1">
                <a:solidFill>
                  <a:srgbClr val="222222"/>
                </a:solidFill>
                <a:effectLst/>
                <a:latin typeface="OpenSans-Light" pitchFamily="2" charset="0"/>
              </a:rPr>
              <a:t>Fomentar</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el</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intercambio</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experiencias</a:t>
            </a:r>
            <a:endParaRPr lang="en-US" b="0" i="0" u="none" strike="noStrike" dirty="0">
              <a:solidFill>
                <a:srgbClr val="222222"/>
              </a:solidFill>
              <a:effectLst/>
              <a:latin typeface="OpenSans-Light" pitchFamily="2" charset="0"/>
            </a:endParaRPr>
          </a:p>
          <a:p>
            <a:pPr algn="l">
              <a:buFont typeface="Arial" panose="020B0604020202020204" pitchFamily="34" charset="0"/>
              <a:buChar char="•"/>
            </a:pPr>
            <a:r>
              <a:rPr lang="en-US" b="0" i="0" u="none" strike="noStrike" dirty="0" err="1">
                <a:solidFill>
                  <a:srgbClr val="222222"/>
                </a:solidFill>
                <a:effectLst/>
                <a:latin typeface="OpenSans-Light" pitchFamily="2" charset="0"/>
              </a:rPr>
              <a:t>Reflexionar</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sobre</a:t>
            </a:r>
            <a:r>
              <a:rPr lang="en-US" b="0" i="0" u="none" strike="noStrike" dirty="0">
                <a:solidFill>
                  <a:srgbClr val="222222"/>
                </a:solidFill>
                <a:effectLst/>
                <a:latin typeface="OpenSans-Light" pitchFamily="2" charset="0"/>
              </a:rPr>
              <a:t> las </a:t>
            </a:r>
            <a:r>
              <a:rPr lang="en-US" b="0" i="0" u="none" strike="noStrike" dirty="0" err="1">
                <a:solidFill>
                  <a:srgbClr val="222222"/>
                </a:solidFill>
                <a:effectLst/>
                <a:latin typeface="OpenSans-Light" pitchFamily="2" charset="0"/>
              </a:rPr>
              <a:t>posibilidades</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sostenibilidad</a:t>
            </a:r>
            <a:r>
              <a:rPr lang="en-US" b="0" i="0" u="none" strike="noStrike" dirty="0">
                <a:solidFill>
                  <a:srgbClr val="222222"/>
                </a:solidFill>
                <a:effectLst/>
                <a:latin typeface="OpenSans-Light" pitchFamily="2" charset="0"/>
              </a:rPr>
              <a:t> y </a:t>
            </a:r>
            <a:r>
              <a:rPr lang="en-US" b="0" i="0" u="none" strike="noStrike" dirty="0" err="1">
                <a:solidFill>
                  <a:srgbClr val="222222"/>
                </a:solidFill>
                <a:effectLst/>
                <a:latin typeface="OpenSans-Light" pitchFamily="2" charset="0"/>
              </a:rPr>
              <a:t>escalabilidad</a:t>
            </a:r>
            <a:endParaRPr lang="en-US" b="0" i="0" u="none" strike="noStrike" dirty="0">
              <a:solidFill>
                <a:srgbClr val="222222"/>
              </a:solidFill>
              <a:effectLst/>
              <a:latin typeface="OpenSans-Light" pitchFamily="2" charset="0"/>
            </a:endParaRPr>
          </a:p>
          <a:p>
            <a:pPr algn="l">
              <a:buFont typeface="Arial" panose="020B0604020202020204" pitchFamily="34" charset="0"/>
              <a:buChar char="•"/>
            </a:pPr>
            <a:endParaRPr lang="en-US" b="0" i="0" u="none" strike="noStrike" dirty="0">
              <a:solidFill>
                <a:srgbClr val="222222"/>
              </a:solidFill>
              <a:effectLst/>
              <a:latin typeface="OpenSans-Light" pitchFamily="2" charset="0"/>
            </a:endParaRPr>
          </a:p>
          <a:p>
            <a:pPr algn="l">
              <a:buFont typeface="Arial" panose="020B0604020202020204" pitchFamily="34" charset="0"/>
              <a:buChar char="•"/>
            </a:pPr>
            <a:r>
              <a:rPr lang="en-US" b="0" i="0" u="none" strike="noStrike" dirty="0">
                <a:solidFill>
                  <a:srgbClr val="222222"/>
                </a:solidFill>
                <a:effectLst/>
                <a:highlight>
                  <a:srgbClr val="FFFFFF"/>
                </a:highlight>
                <a:latin typeface="OpenSans-Light" pitchFamily="2" charset="0"/>
              </a:rPr>
              <a:t>Este </a:t>
            </a:r>
            <a:r>
              <a:rPr lang="en-US" b="0" i="0" u="none" strike="noStrike" dirty="0" err="1">
                <a:solidFill>
                  <a:srgbClr val="222222"/>
                </a:solidFill>
                <a:effectLst/>
                <a:highlight>
                  <a:srgbClr val="FFFFFF"/>
                </a:highlight>
                <a:latin typeface="OpenSans-Light" pitchFamily="2" charset="0"/>
              </a:rPr>
              <a:t>esfuerzo</a:t>
            </a:r>
            <a:r>
              <a:rPr lang="en-US" b="0" i="0" u="none" strike="noStrike" dirty="0">
                <a:solidFill>
                  <a:srgbClr val="222222"/>
                </a:solidFill>
                <a:effectLst/>
                <a:highlight>
                  <a:srgbClr val="FFFFFF"/>
                </a:highlight>
                <a:latin typeface="OpenSans-Light" pitchFamily="2" charset="0"/>
              </a:rPr>
              <a:t> se </a:t>
            </a:r>
            <a:r>
              <a:rPr lang="en-US" b="0" i="0" u="none" strike="noStrike" dirty="0" err="1">
                <a:solidFill>
                  <a:srgbClr val="222222"/>
                </a:solidFill>
                <a:effectLst/>
                <a:highlight>
                  <a:srgbClr val="FFFFFF"/>
                </a:highlight>
                <a:latin typeface="OpenSans-Light" pitchFamily="2" charset="0"/>
              </a:rPr>
              <a:t>llevará</a:t>
            </a:r>
            <a:r>
              <a:rPr lang="en-US" b="0" i="0" u="none" strike="noStrike" dirty="0">
                <a:solidFill>
                  <a:srgbClr val="222222"/>
                </a:solidFill>
                <a:effectLst/>
                <a:highlight>
                  <a:srgbClr val="FFFFFF"/>
                </a:highlight>
                <a:latin typeface="OpenSans-Light" pitchFamily="2" charset="0"/>
              </a:rPr>
              <a:t> a </a:t>
            </a:r>
            <a:r>
              <a:rPr lang="en-US" b="0" i="0" u="none" strike="noStrike" dirty="0" err="1">
                <a:solidFill>
                  <a:srgbClr val="222222"/>
                </a:solidFill>
                <a:effectLst/>
                <a:highlight>
                  <a:srgbClr val="FFFFFF"/>
                </a:highlight>
                <a:latin typeface="OpenSans-Light" pitchFamily="2" charset="0"/>
              </a:rPr>
              <a:t>cabo</a:t>
            </a:r>
            <a:r>
              <a:rPr lang="en-US" b="0" i="0" u="none" strike="noStrike" dirty="0">
                <a:solidFill>
                  <a:srgbClr val="222222"/>
                </a:solidFill>
                <a:effectLst/>
                <a:highlight>
                  <a:srgbClr val="FFFFFF"/>
                </a:highlight>
                <a:latin typeface="OpenSans-Light" pitchFamily="2" charset="0"/>
              </a:rPr>
              <a:t> </a:t>
            </a:r>
            <a:r>
              <a:rPr lang="en-US" b="0" i="0" u="none" strike="noStrike" dirty="0" err="1">
                <a:solidFill>
                  <a:srgbClr val="222222"/>
                </a:solidFill>
                <a:effectLst/>
                <a:highlight>
                  <a:srgbClr val="FFFFFF"/>
                </a:highlight>
                <a:latin typeface="OpenSans-Light" pitchFamily="2" charset="0"/>
              </a:rPr>
              <a:t>en</a:t>
            </a:r>
            <a:r>
              <a:rPr lang="en-US" b="0" i="0" u="none" strike="noStrike" dirty="0">
                <a:solidFill>
                  <a:srgbClr val="222222"/>
                </a:solidFill>
                <a:effectLst/>
                <a:highlight>
                  <a:srgbClr val="FFFFFF"/>
                </a:highlight>
                <a:latin typeface="OpenSans-Light" pitchFamily="2" charset="0"/>
              </a:rPr>
              <a:t> </a:t>
            </a:r>
            <a:r>
              <a:rPr lang="en-US" b="0" i="0" u="none" strike="noStrike" dirty="0" err="1">
                <a:solidFill>
                  <a:srgbClr val="222222"/>
                </a:solidFill>
                <a:effectLst/>
                <a:highlight>
                  <a:srgbClr val="FFFFFF"/>
                </a:highlight>
                <a:latin typeface="OpenSans-Light" pitchFamily="2" charset="0"/>
              </a:rPr>
              <a:t>colaboración</a:t>
            </a:r>
            <a:r>
              <a:rPr lang="en-US" b="0" i="0" u="none" strike="noStrike" dirty="0">
                <a:solidFill>
                  <a:srgbClr val="222222"/>
                </a:solidFill>
                <a:effectLst/>
                <a:highlight>
                  <a:srgbClr val="FFFFFF"/>
                </a:highlight>
                <a:latin typeface="OpenSans-Light" pitchFamily="2" charset="0"/>
              </a:rPr>
              <a:t> con </a:t>
            </a:r>
            <a:r>
              <a:rPr lang="en-US" b="0" i="0" u="none" strike="noStrike" dirty="0" err="1">
                <a:solidFill>
                  <a:srgbClr val="222222"/>
                </a:solidFill>
                <a:effectLst/>
                <a:highlight>
                  <a:srgbClr val="FFFFFF"/>
                </a:highlight>
                <a:latin typeface="OpenSans-Light" pitchFamily="2" charset="0"/>
              </a:rPr>
              <a:t>autoridades</a:t>
            </a:r>
            <a:r>
              <a:rPr lang="en-US" b="0" i="0" u="none" strike="noStrike" dirty="0">
                <a:solidFill>
                  <a:srgbClr val="222222"/>
                </a:solidFill>
                <a:effectLst/>
                <a:highlight>
                  <a:srgbClr val="FFFFFF"/>
                </a:highlight>
                <a:latin typeface="OpenSans-Light" pitchFamily="2" charset="0"/>
              </a:rPr>
              <a:t> </a:t>
            </a:r>
            <a:r>
              <a:rPr lang="en-US" b="0" i="0" u="none" strike="noStrike" dirty="0" err="1">
                <a:solidFill>
                  <a:srgbClr val="222222"/>
                </a:solidFill>
                <a:effectLst/>
                <a:highlight>
                  <a:srgbClr val="FFFFFF"/>
                </a:highlight>
                <a:latin typeface="OpenSans-Light" pitchFamily="2" charset="0"/>
              </a:rPr>
              <a:t>gubernamentales</a:t>
            </a:r>
            <a:r>
              <a:rPr lang="en-US" b="0" i="0" u="none" strike="noStrike" dirty="0">
                <a:solidFill>
                  <a:srgbClr val="222222"/>
                </a:solidFill>
                <a:effectLst/>
                <a:highlight>
                  <a:srgbClr val="FFFFFF"/>
                </a:highlight>
                <a:latin typeface="OpenSans-Light" pitchFamily="2" charset="0"/>
              </a:rPr>
              <a:t>, ONGs, </a:t>
            </a:r>
            <a:r>
              <a:rPr lang="en-US" b="0" i="0" u="none" strike="noStrike" dirty="0" err="1">
                <a:solidFill>
                  <a:srgbClr val="222222"/>
                </a:solidFill>
                <a:effectLst/>
                <a:highlight>
                  <a:srgbClr val="FFFFFF"/>
                </a:highlight>
                <a:latin typeface="OpenSans-Light" pitchFamily="2" charset="0"/>
              </a:rPr>
              <a:t>universidades</a:t>
            </a:r>
            <a:r>
              <a:rPr lang="en-US" b="0" i="0" u="none" strike="noStrike" dirty="0">
                <a:solidFill>
                  <a:srgbClr val="222222"/>
                </a:solidFill>
                <a:effectLst/>
                <a:highlight>
                  <a:srgbClr val="FFFFFF"/>
                </a:highlight>
                <a:latin typeface="OpenSans-Light" pitchFamily="2" charset="0"/>
              </a:rPr>
              <a:t> y </a:t>
            </a:r>
            <a:r>
              <a:rPr lang="en-US" b="0" i="0" u="none" strike="noStrike" dirty="0" err="1">
                <a:solidFill>
                  <a:srgbClr val="222222"/>
                </a:solidFill>
                <a:effectLst/>
                <a:highlight>
                  <a:srgbClr val="FFFFFF"/>
                </a:highlight>
                <a:latin typeface="OpenSans-Light" pitchFamily="2" charset="0"/>
              </a:rPr>
              <a:t>entidades</a:t>
            </a:r>
            <a:r>
              <a:rPr lang="en-US" b="0" i="0" u="none" strike="noStrike" dirty="0">
                <a:solidFill>
                  <a:srgbClr val="222222"/>
                </a:solidFill>
                <a:effectLst/>
                <a:highlight>
                  <a:srgbClr val="FFFFFF"/>
                </a:highlight>
                <a:latin typeface="OpenSans-Light" pitchFamily="2" charset="0"/>
              </a:rPr>
              <a:t> </a:t>
            </a:r>
            <a:r>
              <a:rPr lang="en-US" b="0" i="0" u="none" strike="noStrike" dirty="0" err="1">
                <a:solidFill>
                  <a:srgbClr val="222222"/>
                </a:solidFill>
                <a:effectLst/>
                <a:highlight>
                  <a:srgbClr val="FFFFFF"/>
                </a:highlight>
                <a:latin typeface="OpenSans-Light" pitchFamily="2" charset="0"/>
              </a:rPr>
              <a:t>privadas</a:t>
            </a:r>
            <a:r>
              <a:rPr lang="en-US" b="0" i="0" u="none" strike="noStrike" dirty="0">
                <a:solidFill>
                  <a:srgbClr val="222222"/>
                </a:solidFill>
                <a:effectLst/>
                <a:highlight>
                  <a:srgbClr val="FFFFFF"/>
                </a:highlight>
                <a:latin typeface="OpenSans-Light" pitchFamily="2" charset="0"/>
              </a:rPr>
              <a:t>, </a:t>
            </a:r>
            <a:r>
              <a:rPr lang="en-US" b="0" i="0" u="none" strike="noStrike" dirty="0" err="1">
                <a:solidFill>
                  <a:srgbClr val="222222"/>
                </a:solidFill>
                <a:effectLst/>
                <a:highlight>
                  <a:srgbClr val="FFFFFF"/>
                </a:highlight>
                <a:latin typeface="OpenSans-Light" pitchFamily="2" charset="0"/>
              </a:rPr>
              <a:t>como</a:t>
            </a:r>
            <a:r>
              <a:rPr lang="en-US" b="0" i="0" u="none" strike="noStrike" dirty="0">
                <a:solidFill>
                  <a:srgbClr val="222222"/>
                </a:solidFill>
                <a:effectLst/>
                <a:highlight>
                  <a:srgbClr val="FFFFFF"/>
                </a:highlight>
                <a:latin typeface="OpenSans-Light" pitchFamily="2" charset="0"/>
              </a:rPr>
              <a:t> UNICEF y la FIA Foundation, que </a:t>
            </a:r>
            <a:r>
              <a:rPr lang="en-US" b="0" i="0" u="none" strike="noStrike" dirty="0" err="1">
                <a:solidFill>
                  <a:srgbClr val="222222"/>
                </a:solidFill>
                <a:effectLst/>
                <a:highlight>
                  <a:srgbClr val="FFFFFF"/>
                </a:highlight>
                <a:latin typeface="OpenSans-Light" pitchFamily="2" charset="0"/>
              </a:rPr>
              <a:t>formarán</a:t>
            </a:r>
            <a:r>
              <a:rPr lang="en-US" b="0" i="0" u="none" strike="noStrike" dirty="0">
                <a:solidFill>
                  <a:srgbClr val="222222"/>
                </a:solidFill>
                <a:effectLst/>
                <a:highlight>
                  <a:srgbClr val="FFFFFF"/>
                </a:highlight>
                <a:latin typeface="OpenSans-Light" pitchFamily="2" charset="0"/>
              </a:rPr>
              <a:t> </a:t>
            </a:r>
            <a:r>
              <a:rPr lang="en-US" b="0" i="0" u="none" strike="noStrike" dirty="0" err="1">
                <a:solidFill>
                  <a:srgbClr val="222222"/>
                </a:solidFill>
                <a:effectLst/>
                <a:highlight>
                  <a:srgbClr val="FFFFFF"/>
                </a:highlight>
                <a:latin typeface="OpenSans-Light" pitchFamily="2" charset="0"/>
              </a:rPr>
              <a:t>parte</a:t>
            </a:r>
            <a:r>
              <a:rPr lang="en-US" b="0" i="0" u="none" strike="noStrike" dirty="0">
                <a:solidFill>
                  <a:srgbClr val="222222"/>
                </a:solidFill>
                <a:effectLst/>
                <a:highlight>
                  <a:srgbClr val="FFFFFF"/>
                </a:highlight>
                <a:latin typeface="OpenSans-Light" pitchFamily="2" charset="0"/>
              </a:rPr>
              <a:t> del </a:t>
            </a:r>
            <a:r>
              <a:rPr lang="en-US" b="0" i="0" u="none" strike="noStrike" dirty="0" err="1">
                <a:solidFill>
                  <a:srgbClr val="222222"/>
                </a:solidFill>
                <a:effectLst/>
                <a:highlight>
                  <a:srgbClr val="FFFFFF"/>
                </a:highlight>
                <a:latin typeface="OpenSans-Light" pitchFamily="2" charset="0"/>
              </a:rPr>
              <a:t>consejo</a:t>
            </a:r>
            <a:r>
              <a:rPr lang="en-US" b="0" i="0" u="none" strike="noStrike" dirty="0">
                <a:solidFill>
                  <a:srgbClr val="222222"/>
                </a:solidFill>
                <a:effectLst/>
                <a:highlight>
                  <a:srgbClr val="FFFFFF"/>
                </a:highlight>
                <a:latin typeface="OpenSans-Light" pitchFamily="2" charset="0"/>
              </a:rPr>
              <a:t> </a:t>
            </a:r>
            <a:r>
              <a:rPr lang="en-US" b="0" i="0" u="none" strike="noStrike" dirty="0" err="1">
                <a:solidFill>
                  <a:srgbClr val="222222"/>
                </a:solidFill>
                <a:effectLst/>
                <a:highlight>
                  <a:srgbClr val="FFFFFF"/>
                </a:highlight>
                <a:latin typeface="OpenSans-Light" pitchFamily="2" charset="0"/>
              </a:rPr>
              <a:t>consultivo</a:t>
            </a:r>
            <a:r>
              <a:rPr lang="en-US" b="0" i="0" u="none" strike="noStrike" dirty="0">
                <a:solidFill>
                  <a:srgbClr val="222222"/>
                </a:solidFill>
                <a:effectLst/>
                <a:highlight>
                  <a:srgbClr val="FFFFFF"/>
                </a:highlight>
                <a:latin typeface="OpenSans-Light" pitchFamily="2" charset="0"/>
              </a:rPr>
              <a:t>.</a:t>
            </a:r>
            <a:endParaRPr lang="en-US" b="0" i="0" u="none" strike="noStrike" dirty="0">
              <a:solidFill>
                <a:srgbClr val="222222"/>
              </a:solidFill>
              <a:effectLst/>
              <a:latin typeface="OpenSans-Light" pitchFamily="2" charset="0"/>
            </a:endParaRPr>
          </a:p>
        </p:txBody>
      </p:sp>
      <p:sp>
        <p:nvSpPr>
          <p:cNvPr id="60" name="Google Shape;60;g1e970706608_0_8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27878D2C-731C-CDFF-8360-9A743D2F14B1}"/>
            </a:ext>
          </a:extLst>
        </p:cNvPr>
        <p:cNvGrpSpPr/>
        <p:nvPr/>
      </p:nvGrpSpPr>
      <p:grpSpPr>
        <a:xfrm>
          <a:off x="0" y="0"/>
          <a:ext cx="0" cy="0"/>
          <a:chOff x="0" y="0"/>
          <a:chExt cx="0" cy="0"/>
        </a:xfrm>
      </p:grpSpPr>
      <p:sp>
        <p:nvSpPr>
          <p:cNvPr id="67" name="Google Shape;67;g1e99741af7d_1_10:notes">
            <a:extLst>
              <a:ext uri="{FF2B5EF4-FFF2-40B4-BE49-F238E27FC236}">
                <a16:creationId xmlns:a16="http://schemas.microsoft.com/office/drawing/2014/main" id="{E6EDDAEF-2A21-B683-02C7-39BFA3078FA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 name="Google Shape;68;g1e99741af7d_1_10:notes">
            <a:extLst>
              <a:ext uri="{FF2B5EF4-FFF2-40B4-BE49-F238E27FC236}">
                <a16:creationId xmlns:a16="http://schemas.microsoft.com/office/drawing/2014/main" id="{696FB26F-AE22-CC49-FEE9-F5986D95773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300" dirty="0" err="1"/>
              <a:t>Así</a:t>
            </a:r>
            <a:r>
              <a:rPr lang="en-US" sz="1300" dirty="0"/>
              <a:t>, </a:t>
            </a:r>
            <a:r>
              <a:rPr lang="en-US" sz="1300" dirty="0" err="1"/>
              <a:t>este</a:t>
            </a:r>
            <a:r>
              <a:rPr lang="en-US" sz="1300" dirty="0"/>
              <a:t> Bien </a:t>
            </a:r>
            <a:r>
              <a:rPr lang="en-US" sz="1300" dirty="0" err="1"/>
              <a:t>Público</a:t>
            </a:r>
            <a:r>
              <a:rPr lang="en-US" sz="1300" dirty="0"/>
              <a:t> Regional es </a:t>
            </a:r>
            <a:r>
              <a:rPr lang="en-US" sz="1300" dirty="0" err="1"/>
              <a:t>una</a:t>
            </a:r>
            <a:r>
              <a:rPr lang="en-US" sz="1300" dirty="0"/>
              <a:t> </a:t>
            </a:r>
            <a:r>
              <a:rPr lang="en-US" sz="1300" dirty="0" err="1"/>
              <a:t>oportunidad</a:t>
            </a:r>
            <a:r>
              <a:rPr lang="en-US" sz="1300" dirty="0"/>
              <a:t> para </a:t>
            </a:r>
            <a:r>
              <a:rPr lang="en-US" sz="1300" dirty="0" err="1"/>
              <a:t>crear</a:t>
            </a:r>
            <a:r>
              <a:rPr lang="en-US" sz="1300" dirty="0"/>
              <a:t> </a:t>
            </a:r>
            <a:r>
              <a:rPr lang="en-US" sz="1300" dirty="0" err="1"/>
              <a:t>marcos</a:t>
            </a:r>
            <a:r>
              <a:rPr lang="en-US" sz="1300" dirty="0"/>
              <a:t> </a:t>
            </a:r>
            <a:r>
              <a:rPr lang="en-US" sz="1300" dirty="0" err="1"/>
              <a:t>normativos</a:t>
            </a:r>
            <a:r>
              <a:rPr lang="en-US" sz="1300" dirty="0"/>
              <a:t>, </a:t>
            </a:r>
            <a:r>
              <a:rPr lang="en-US" sz="1300" dirty="0" err="1"/>
              <a:t>metodologías</a:t>
            </a:r>
            <a:r>
              <a:rPr lang="en-US" sz="1300" dirty="0"/>
              <a:t> e </a:t>
            </a:r>
            <a:r>
              <a:rPr lang="en-US" sz="1300" dirty="0" err="1"/>
              <a:t>instrumentos</a:t>
            </a:r>
            <a:r>
              <a:rPr lang="en-US" sz="1300" dirty="0"/>
              <a:t> </a:t>
            </a:r>
            <a:r>
              <a:rPr lang="en-US" sz="1300" dirty="0" err="1"/>
              <a:t>comunes</a:t>
            </a:r>
            <a:r>
              <a:rPr lang="en-US" sz="1300" dirty="0"/>
              <a:t> entre </a:t>
            </a:r>
            <a:r>
              <a:rPr lang="en-US" sz="1300" dirty="0" err="1"/>
              <a:t>países</a:t>
            </a:r>
            <a:r>
              <a:rPr lang="en-US" sz="1300" dirty="0"/>
              <a:t>, con </a:t>
            </a:r>
            <a:r>
              <a:rPr lang="en-US" sz="1300" dirty="0" err="1"/>
              <a:t>una</a:t>
            </a:r>
            <a:r>
              <a:rPr lang="en-US" sz="1300" dirty="0"/>
              <a:t> </a:t>
            </a:r>
            <a:r>
              <a:rPr lang="en-US" sz="1300" dirty="0" err="1"/>
              <a:t>abordaje</a:t>
            </a:r>
            <a:r>
              <a:rPr lang="en-US" sz="1300" dirty="0"/>
              <a:t> </a:t>
            </a:r>
            <a:r>
              <a:rPr lang="en-US" sz="1300" dirty="0" err="1"/>
              <a:t>multisectorial</a:t>
            </a:r>
            <a:r>
              <a:rPr lang="en-US" sz="1300" dirty="0"/>
              <a:t>. </a:t>
            </a:r>
          </a:p>
          <a:p>
            <a:pPr marL="0" lvl="0" indent="0" algn="l" rtl="0">
              <a:lnSpc>
                <a:spcPct val="100000"/>
              </a:lnSpc>
              <a:spcBef>
                <a:spcPts val="0"/>
              </a:spcBef>
              <a:spcAft>
                <a:spcPts val="0"/>
              </a:spcAft>
              <a:buSzPts val="1400"/>
              <a:buNone/>
            </a:pPr>
            <a:endParaRPr lang="en-US" sz="1300" dirty="0"/>
          </a:p>
          <a:p>
            <a:pPr marL="0" lvl="0" indent="0" algn="l" rtl="0">
              <a:lnSpc>
                <a:spcPct val="100000"/>
              </a:lnSpc>
              <a:spcBef>
                <a:spcPts val="0"/>
              </a:spcBef>
              <a:spcAft>
                <a:spcPts val="0"/>
              </a:spcAft>
              <a:buSzPts val="1400"/>
              <a:buNone/>
            </a:pPr>
            <a:r>
              <a:rPr lang="en-US" sz="1400" dirty="0">
                <a:solidFill>
                  <a:schemeClr val="bg1"/>
                </a:solidFill>
                <a:latin typeface="Calibri" panose="020F0502020204030204" pitchFamily="34" charset="0"/>
                <a:ea typeface="Montserrat Medium"/>
                <a:cs typeface="Calibri" panose="020F0502020204030204" pitchFamily="34" charset="0"/>
                <a:sym typeface="Montserrat Medium"/>
              </a:rPr>
              <a:t>Moreover, methodologies for rigorous evaluations of the impact of these interventions are still under development.</a:t>
            </a:r>
            <a:endParaRPr sz="1300" dirty="0"/>
          </a:p>
        </p:txBody>
      </p:sp>
      <p:sp>
        <p:nvSpPr>
          <p:cNvPr id="69" name="Google Shape;69;g1e99741af7d_1_10:notes">
            <a:extLst>
              <a:ext uri="{FF2B5EF4-FFF2-40B4-BE49-F238E27FC236}">
                <a16:creationId xmlns:a16="http://schemas.microsoft.com/office/drawing/2014/main" id="{606925B6-74F9-B4DE-0848-44486147C610}"/>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extLst>
      <p:ext uri="{BB962C8B-B14F-4D97-AF65-F5344CB8AC3E}">
        <p14:creationId xmlns:p14="http://schemas.microsoft.com/office/powerpoint/2010/main" val="2679696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27878D2C-731C-CDFF-8360-9A743D2F14B1}"/>
            </a:ext>
          </a:extLst>
        </p:cNvPr>
        <p:cNvGrpSpPr/>
        <p:nvPr/>
      </p:nvGrpSpPr>
      <p:grpSpPr>
        <a:xfrm>
          <a:off x="0" y="0"/>
          <a:ext cx="0" cy="0"/>
          <a:chOff x="0" y="0"/>
          <a:chExt cx="0" cy="0"/>
        </a:xfrm>
      </p:grpSpPr>
      <p:sp>
        <p:nvSpPr>
          <p:cNvPr id="67" name="Google Shape;67;g1e99741af7d_1_10:notes">
            <a:extLst>
              <a:ext uri="{FF2B5EF4-FFF2-40B4-BE49-F238E27FC236}">
                <a16:creationId xmlns:a16="http://schemas.microsoft.com/office/drawing/2014/main" id="{E6EDDAEF-2A21-B683-02C7-39BFA3078FA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 name="Google Shape;68;g1e99741af7d_1_10:notes">
            <a:extLst>
              <a:ext uri="{FF2B5EF4-FFF2-40B4-BE49-F238E27FC236}">
                <a16:creationId xmlns:a16="http://schemas.microsoft.com/office/drawing/2014/main" id="{696FB26F-AE22-CC49-FEE9-F5986D95773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300" dirty="0" err="1"/>
              <a:t>Así</a:t>
            </a:r>
            <a:r>
              <a:rPr lang="en-US" sz="1300" dirty="0"/>
              <a:t>, </a:t>
            </a:r>
            <a:r>
              <a:rPr lang="en-US" sz="1300" dirty="0" err="1"/>
              <a:t>este</a:t>
            </a:r>
            <a:r>
              <a:rPr lang="en-US" sz="1300" dirty="0"/>
              <a:t> Bien </a:t>
            </a:r>
            <a:r>
              <a:rPr lang="en-US" sz="1300" dirty="0" err="1"/>
              <a:t>Público</a:t>
            </a:r>
            <a:r>
              <a:rPr lang="en-US" sz="1300" dirty="0"/>
              <a:t> Regional es </a:t>
            </a:r>
            <a:r>
              <a:rPr lang="en-US" sz="1300" dirty="0" err="1"/>
              <a:t>una</a:t>
            </a:r>
            <a:r>
              <a:rPr lang="en-US" sz="1300" dirty="0"/>
              <a:t> </a:t>
            </a:r>
            <a:r>
              <a:rPr lang="en-US" sz="1300" dirty="0" err="1"/>
              <a:t>oportunidad</a:t>
            </a:r>
            <a:r>
              <a:rPr lang="en-US" sz="1300" dirty="0"/>
              <a:t> para </a:t>
            </a:r>
            <a:r>
              <a:rPr lang="en-US" sz="1300" dirty="0" err="1"/>
              <a:t>crear</a:t>
            </a:r>
            <a:r>
              <a:rPr lang="en-US" sz="1300" dirty="0"/>
              <a:t> </a:t>
            </a:r>
            <a:r>
              <a:rPr lang="en-US" sz="1300" dirty="0" err="1"/>
              <a:t>marcos</a:t>
            </a:r>
            <a:r>
              <a:rPr lang="en-US" sz="1300" dirty="0"/>
              <a:t> </a:t>
            </a:r>
            <a:r>
              <a:rPr lang="en-US" sz="1300" dirty="0" err="1"/>
              <a:t>normativos</a:t>
            </a:r>
            <a:r>
              <a:rPr lang="en-US" sz="1300" dirty="0"/>
              <a:t>, </a:t>
            </a:r>
            <a:r>
              <a:rPr lang="en-US" sz="1300" dirty="0" err="1"/>
              <a:t>metodologías</a:t>
            </a:r>
            <a:r>
              <a:rPr lang="en-US" sz="1300" dirty="0"/>
              <a:t> e </a:t>
            </a:r>
            <a:r>
              <a:rPr lang="en-US" sz="1300" dirty="0" err="1"/>
              <a:t>instrumentos</a:t>
            </a:r>
            <a:r>
              <a:rPr lang="en-US" sz="1300" dirty="0"/>
              <a:t> </a:t>
            </a:r>
            <a:r>
              <a:rPr lang="en-US" sz="1300" dirty="0" err="1"/>
              <a:t>comunes</a:t>
            </a:r>
            <a:r>
              <a:rPr lang="en-US" sz="1300" dirty="0"/>
              <a:t> entre </a:t>
            </a:r>
            <a:r>
              <a:rPr lang="en-US" sz="1300" dirty="0" err="1"/>
              <a:t>países</a:t>
            </a:r>
            <a:r>
              <a:rPr lang="en-US" sz="1300" dirty="0"/>
              <a:t>, con </a:t>
            </a:r>
            <a:r>
              <a:rPr lang="en-US" sz="1300" dirty="0" err="1"/>
              <a:t>una</a:t>
            </a:r>
            <a:r>
              <a:rPr lang="en-US" sz="1300" dirty="0"/>
              <a:t> </a:t>
            </a:r>
            <a:r>
              <a:rPr lang="en-US" sz="1300" dirty="0" err="1"/>
              <a:t>abordaje</a:t>
            </a:r>
            <a:r>
              <a:rPr lang="en-US" sz="1300" dirty="0"/>
              <a:t> </a:t>
            </a:r>
            <a:r>
              <a:rPr lang="en-US" sz="1300" dirty="0" err="1"/>
              <a:t>multisectorial</a:t>
            </a:r>
            <a:r>
              <a:rPr lang="en-US" sz="1300" dirty="0"/>
              <a:t>. </a:t>
            </a:r>
          </a:p>
          <a:p>
            <a:pPr marL="0" lvl="0" indent="0" algn="l" rtl="0">
              <a:lnSpc>
                <a:spcPct val="100000"/>
              </a:lnSpc>
              <a:spcBef>
                <a:spcPts val="0"/>
              </a:spcBef>
              <a:spcAft>
                <a:spcPts val="0"/>
              </a:spcAft>
              <a:buSzPts val="1400"/>
              <a:buNone/>
            </a:pPr>
            <a:endParaRPr lang="en-US" sz="1300" dirty="0"/>
          </a:p>
          <a:p>
            <a:pPr marL="0" lvl="0" indent="0" algn="l" rtl="0">
              <a:lnSpc>
                <a:spcPct val="100000"/>
              </a:lnSpc>
              <a:spcBef>
                <a:spcPts val="0"/>
              </a:spcBef>
              <a:spcAft>
                <a:spcPts val="0"/>
              </a:spcAft>
              <a:buSzPts val="1400"/>
              <a:buNone/>
            </a:pPr>
            <a:r>
              <a:rPr lang="en-US" sz="1400" dirty="0">
                <a:solidFill>
                  <a:schemeClr val="bg1"/>
                </a:solidFill>
                <a:latin typeface="Calibri" panose="020F0502020204030204" pitchFamily="34" charset="0"/>
                <a:ea typeface="Montserrat Medium"/>
                <a:cs typeface="Calibri" panose="020F0502020204030204" pitchFamily="34" charset="0"/>
                <a:sym typeface="Montserrat Medium"/>
              </a:rPr>
              <a:t>Moreover, methodologies for rigorous evaluations of the impact of these interventions are still under development.</a:t>
            </a:r>
            <a:endParaRPr sz="1300" dirty="0"/>
          </a:p>
        </p:txBody>
      </p:sp>
      <p:sp>
        <p:nvSpPr>
          <p:cNvPr id="69" name="Google Shape;69;g1e99741af7d_1_10:notes">
            <a:extLst>
              <a:ext uri="{FF2B5EF4-FFF2-40B4-BE49-F238E27FC236}">
                <a16:creationId xmlns:a16="http://schemas.microsoft.com/office/drawing/2014/main" id="{606925B6-74F9-B4DE-0848-44486147C610}"/>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extLst>
      <p:ext uri="{BB962C8B-B14F-4D97-AF65-F5344CB8AC3E}">
        <p14:creationId xmlns:p14="http://schemas.microsoft.com/office/powerpoint/2010/main" val="2426791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l"/>
            <a:r>
              <a:rPr lang="en-US" b="1" i="0" u="none" strike="noStrike" dirty="0">
                <a:solidFill>
                  <a:srgbClr val="222222"/>
                </a:solidFill>
                <a:effectLst/>
                <a:latin typeface="OpenSans-Regular" pitchFamily="2" charset="0"/>
              </a:rPr>
              <a:t>Colombia</a:t>
            </a:r>
          </a:p>
          <a:p>
            <a:pPr algn="l"/>
            <a:r>
              <a:rPr lang="en-US" b="0" i="0" u="none" strike="noStrike" dirty="0" err="1">
                <a:solidFill>
                  <a:srgbClr val="222222"/>
                </a:solidFill>
                <a:effectLst/>
                <a:latin typeface="OpenSans-Light" pitchFamily="2" charset="0"/>
              </a:rPr>
              <a:t>En</a:t>
            </a:r>
            <a:r>
              <a:rPr lang="en-US" b="0" i="0" u="none" strike="noStrike" dirty="0">
                <a:solidFill>
                  <a:srgbClr val="222222"/>
                </a:solidFill>
                <a:effectLst/>
                <a:latin typeface="OpenSans-Light" pitchFamily="2" charset="0"/>
              </a:rPr>
              <a:t> Bogotá, Colombia, la </a:t>
            </a:r>
            <a:r>
              <a:rPr lang="en-US" b="0" i="0" u="none" strike="noStrike" dirty="0" err="1">
                <a:solidFill>
                  <a:srgbClr val="222222"/>
                </a:solidFill>
                <a:effectLst/>
                <a:latin typeface="OpenSans-Light" pitchFamily="2" charset="0"/>
              </a:rPr>
              <a:t>Secretaría</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Distrital</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Movilidad</a:t>
            </a:r>
            <a:r>
              <a:rPr lang="en-US" b="0" i="0" u="none" strike="noStrike" dirty="0">
                <a:solidFill>
                  <a:srgbClr val="222222"/>
                </a:solidFill>
                <a:effectLst/>
                <a:latin typeface="OpenSans-Light" pitchFamily="2" charset="0"/>
              </a:rPr>
              <a:t>, a </a:t>
            </a:r>
            <a:r>
              <a:rPr lang="en-US" b="0" i="0" u="none" strike="noStrike" dirty="0" err="1">
                <a:solidFill>
                  <a:srgbClr val="222222"/>
                </a:solidFill>
                <a:effectLst/>
                <a:latin typeface="OpenSans-Light" pitchFamily="2" charset="0"/>
              </a:rPr>
              <a:t>través</a:t>
            </a:r>
            <a:r>
              <a:rPr lang="en-US" b="0" i="0" u="none" strike="noStrike" dirty="0">
                <a:solidFill>
                  <a:srgbClr val="222222"/>
                </a:solidFill>
                <a:effectLst/>
                <a:latin typeface="OpenSans-Light" pitchFamily="2" charset="0"/>
              </a:rPr>
              <a:t> del </a:t>
            </a:r>
            <a:r>
              <a:rPr lang="en-US" b="0" i="0" u="none" strike="noStrike" dirty="0" err="1">
                <a:solidFill>
                  <a:srgbClr val="222222"/>
                </a:solidFill>
                <a:effectLst/>
                <a:latin typeface="OpenSans-Light" pitchFamily="2" charset="0"/>
              </a:rPr>
              <a:t>Programa</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Niñas</a:t>
            </a:r>
            <a:r>
              <a:rPr lang="en-US" b="0" i="0" u="none" strike="noStrike" dirty="0">
                <a:solidFill>
                  <a:srgbClr val="222222"/>
                </a:solidFill>
                <a:effectLst/>
                <a:latin typeface="OpenSans-Light" pitchFamily="2" charset="0"/>
              </a:rPr>
              <a:t> y </a:t>
            </a:r>
            <a:r>
              <a:rPr lang="en-US" b="0" i="0" u="none" strike="noStrike" dirty="0" err="1">
                <a:solidFill>
                  <a:srgbClr val="222222"/>
                </a:solidFill>
                <a:effectLst/>
                <a:latin typeface="OpenSans-Light" pitchFamily="2" charset="0"/>
              </a:rPr>
              <a:t>Niños</a:t>
            </a:r>
            <a:r>
              <a:rPr lang="en-US" b="0" i="0" u="none" strike="noStrike" dirty="0">
                <a:solidFill>
                  <a:srgbClr val="222222"/>
                </a:solidFill>
                <a:effectLst/>
                <a:latin typeface="OpenSans-Light" pitchFamily="2" charset="0"/>
              </a:rPr>
              <a:t> Primero, ha </a:t>
            </a:r>
            <a:r>
              <a:rPr lang="en-US" b="0" i="0" u="none" strike="noStrike" dirty="0" err="1">
                <a:solidFill>
                  <a:srgbClr val="222222"/>
                </a:solidFill>
                <a:effectLst/>
                <a:latin typeface="OpenSans-Light" pitchFamily="2" charset="0"/>
              </a:rPr>
              <a:t>trabajado</a:t>
            </a:r>
            <a:r>
              <a:rPr lang="en-US" b="0" i="0" u="none" strike="noStrike" dirty="0">
                <a:solidFill>
                  <a:srgbClr val="222222"/>
                </a:solidFill>
                <a:effectLst/>
                <a:latin typeface="OpenSans-Light" pitchFamily="2" charset="0"/>
              </a:rPr>
              <a:t> para </a:t>
            </a:r>
            <a:r>
              <a:rPr lang="en-US" b="0" i="0" u="none" strike="noStrike" dirty="0" err="1">
                <a:solidFill>
                  <a:srgbClr val="222222"/>
                </a:solidFill>
                <a:effectLst/>
                <a:latin typeface="OpenSans-Light" pitchFamily="2" charset="0"/>
              </a:rPr>
              <a:t>promover</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entornos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sostenibles</a:t>
            </a:r>
            <a:r>
              <a:rPr lang="en-US" b="0" i="0" u="none" strike="noStrike" dirty="0">
                <a:solidFill>
                  <a:srgbClr val="222222"/>
                </a:solidFill>
                <a:effectLst/>
                <a:latin typeface="OpenSans-Light" pitchFamily="2" charset="0"/>
              </a:rPr>
              <a:t> y </a:t>
            </a:r>
            <a:r>
              <a:rPr lang="en-US" b="0" i="0" u="none" strike="noStrike" dirty="0" err="1">
                <a:solidFill>
                  <a:srgbClr val="222222"/>
                </a:solidFill>
                <a:effectLst/>
                <a:latin typeface="OpenSans-Light" pitchFamily="2" charset="0"/>
              </a:rPr>
              <a:t>viajes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seguros</a:t>
            </a:r>
            <a:r>
              <a:rPr lang="en-US" b="0" i="0" u="none" strike="noStrike" dirty="0">
                <a:solidFill>
                  <a:srgbClr val="222222"/>
                </a:solidFill>
                <a:effectLst/>
                <a:latin typeface="OpenSans-Light" pitchFamily="2" charset="0"/>
              </a:rPr>
              <a:t> para </a:t>
            </a:r>
            <a:r>
              <a:rPr lang="en-US" b="0" i="0" u="none" strike="noStrike" dirty="0" err="1">
                <a:solidFill>
                  <a:srgbClr val="222222"/>
                </a:solidFill>
                <a:effectLst/>
                <a:latin typeface="OpenSans-Light" pitchFamily="2" charset="0"/>
              </a:rPr>
              <a:t>los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estudiantes</a:t>
            </a:r>
            <a:r>
              <a:rPr lang="en-US" b="0" i="0" u="none" strike="noStrike" dirty="0">
                <a:solidFill>
                  <a:srgbClr val="222222"/>
                </a:solidFill>
                <a:effectLst/>
                <a:latin typeface="OpenSans-Light" pitchFamily="2" charset="0"/>
              </a:rPr>
              <a:t> de colegios </a:t>
            </a:r>
            <a:r>
              <a:rPr lang="en-US" b="0" i="0" u="none" strike="noStrike" dirty="0" err="1">
                <a:solidFill>
                  <a:srgbClr val="222222"/>
                </a:solidFill>
                <a:effectLst/>
                <a:latin typeface="OpenSans-Light" pitchFamily="2" charset="0"/>
              </a:rPr>
              <a:t>distritales</a:t>
            </a:r>
            <a:r>
              <a:rPr lang="en-US" b="0" i="0" u="none" strike="noStrike" dirty="0">
                <a:solidFill>
                  <a:srgbClr val="222222"/>
                </a:solidFill>
                <a:effectLst/>
                <a:latin typeface="OpenSans-Light" pitchFamily="2" charset="0"/>
              </a:rPr>
              <a:t>. Este </a:t>
            </a:r>
            <a:r>
              <a:rPr lang="en-US" b="0" i="0" u="none" strike="noStrike" dirty="0" err="1">
                <a:solidFill>
                  <a:srgbClr val="222222"/>
                </a:solidFill>
                <a:effectLst/>
                <a:latin typeface="OpenSans-Light" pitchFamily="2" charset="0"/>
              </a:rPr>
              <a:t>programa</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comprende</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ocho</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estrategias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incluyendo</a:t>
            </a:r>
            <a:r>
              <a:rPr lang="en-US" b="0" i="0" u="none" strike="noStrike" dirty="0">
                <a:solidFill>
                  <a:srgbClr val="222222"/>
                </a:solidFill>
                <a:effectLst/>
                <a:latin typeface="OpenSans-Light" pitchFamily="2" charset="0"/>
              </a:rPr>
              <a:t> </a:t>
            </a:r>
            <a:r>
              <a:rPr lang="en-US" b="0" i="1" u="none" strike="noStrike" dirty="0" err="1">
                <a:solidFill>
                  <a:srgbClr val="222222"/>
                </a:solidFill>
                <a:effectLst/>
                <a:latin typeface="OpenSans-Light" pitchFamily="2" charset="0"/>
              </a:rPr>
              <a:t>Ciempiés</a:t>
            </a:r>
            <a:r>
              <a:rPr lang="en-US" b="0" i="1" u="none" strike="noStrike" dirty="0">
                <a:solidFill>
                  <a:srgbClr val="222222"/>
                </a:solidFill>
                <a:effectLst/>
                <a:latin typeface="OpenSans-Light" pitchFamily="2" charset="0"/>
              </a:rPr>
              <a:t> Caminos </a:t>
            </a:r>
            <a:r>
              <a:rPr lang="en-US" b="0" i="1" u="none" strike="noStrike" dirty="0" err="1">
                <a:solidFill>
                  <a:srgbClr val="222222"/>
                </a:solidFill>
                <a:effectLst/>
                <a:latin typeface="OpenSans-Light" pitchFamily="2" charset="0"/>
              </a:rPr>
              <a:t>Seguros</a:t>
            </a:r>
            <a:r>
              <a:rPr lang="en-US" b="0" i="0" u="none" strike="noStrike" dirty="0">
                <a:solidFill>
                  <a:srgbClr val="222222"/>
                </a:solidFill>
                <a:effectLst/>
                <a:latin typeface="OpenSans-Light" pitchFamily="2" charset="0"/>
              </a:rPr>
              <a:t>, </a:t>
            </a:r>
            <a:r>
              <a:rPr lang="en-US" b="0" i="1" u="none" strike="noStrike" dirty="0">
                <a:solidFill>
                  <a:srgbClr val="222222"/>
                </a:solidFill>
                <a:effectLst/>
                <a:latin typeface="OpenSans-Light" pitchFamily="2" charset="0"/>
              </a:rPr>
              <a:t>Al Colegio</a:t>
            </a:r>
            <a:r>
              <a:rPr lang="en-US" b="0" i="0" u="none" strike="noStrike" dirty="0">
                <a:solidFill>
                  <a:srgbClr val="222222"/>
                </a:solidFill>
                <a:effectLst/>
                <a:latin typeface="OpenSans-Light" pitchFamily="2" charset="0"/>
              </a:rPr>
              <a:t> </a:t>
            </a:r>
            <a:r>
              <a:rPr lang="en-US" b="0" i="1" u="none" strike="noStrike" dirty="0" err="1">
                <a:solidFill>
                  <a:srgbClr val="222222"/>
                </a:solidFill>
                <a:effectLst/>
                <a:latin typeface="OpenSans-Light" pitchFamily="2" charset="0"/>
              </a:rPr>
              <a:t>en</a:t>
            </a:r>
            <a:r>
              <a:rPr lang="en-US" b="0" i="1" u="none" strike="noStrike" dirty="0">
                <a:solidFill>
                  <a:srgbClr val="222222"/>
                </a:solidFill>
                <a:effectLst/>
                <a:latin typeface="OpenSans-Light" pitchFamily="2" charset="0"/>
              </a:rPr>
              <a:t> </a:t>
            </a:r>
            <a:r>
              <a:rPr lang="en-US" b="0" i="1" u="none" strike="noStrike" dirty="0" err="1">
                <a:solidFill>
                  <a:srgbClr val="222222"/>
                </a:solidFill>
                <a:effectLst/>
                <a:latin typeface="OpenSans-Light" pitchFamily="2" charset="0"/>
              </a:rPr>
              <a:t>Bici</a:t>
            </a:r>
            <a:r>
              <a:rPr lang="en-US" b="0" i="0" u="none" strike="noStrike" dirty="0">
                <a:solidFill>
                  <a:srgbClr val="222222"/>
                </a:solidFill>
                <a:effectLst/>
                <a:latin typeface="OpenSans-Light" pitchFamily="2" charset="0"/>
              </a:rPr>
              <a:t> y </a:t>
            </a:r>
            <a:r>
              <a:rPr lang="en-US" b="0" i="1" u="none" strike="noStrike" dirty="0" err="1">
                <a:solidFill>
                  <a:srgbClr val="222222"/>
                </a:solidFill>
                <a:effectLst/>
                <a:latin typeface="OpenSans-Light" pitchFamily="2" charset="0"/>
              </a:rPr>
              <a:t>Bici-Parceros</a:t>
            </a:r>
            <a:r>
              <a:rPr lang="en-US" b="0" i="0" u="none" strike="noStrike" dirty="0">
                <a:solidFill>
                  <a:srgbClr val="222222"/>
                </a:solidFill>
                <a:effectLst/>
                <a:latin typeface="OpenSans-Light" pitchFamily="2" charset="0"/>
              </a:rPr>
              <a:t>, que, </a:t>
            </a:r>
            <a:r>
              <a:rPr lang="en-US" b="0" i="0" u="none" strike="noStrike" dirty="0" err="1">
                <a:solidFill>
                  <a:srgbClr val="222222"/>
                </a:solidFill>
                <a:effectLst/>
                <a:latin typeface="OpenSans-Light" pitchFamily="2" charset="0"/>
              </a:rPr>
              <a:t>en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colaboración</a:t>
            </a:r>
            <a:r>
              <a:rPr lang="en-US" b="0" i="0" u="none" strike="noStrike" dirty="0">
                <a:solidFill>
                  <a:srgbClr val="222222"/>
                </a:solidFill>
                <a:effectLst/>
                <a:latin typeface="OpenSans-Light" pitchFamily="2" charset="0"/>
              </a:rPr>
              <a:t> con la </a:t>
            </a:r>
            <a:r>
              <a:rPr lang="en-US" b="0" i="0" u="none" strike="noStrike" dirty="0" err="1">
                <a:solidFill>
                  <a:srgbClr val="222222"/>
                </a:solidFill>
                <a:effectLst/>
                <a:latin typeface="OpenSans-Light" pitchFamily="2" charset="0"/>
              </a:rPr>
              <a:t>Secretaría</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Educación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benefician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anualmente</a:t>
            </a:r>
            <a:r>
              <a:rPr lang="en-US" b="0" i="0" u="none" strike="noStrike" dirty="0">
                <a:solidFill>
                  <a:srgbClr val="222222"/>
                </a:solidFill>
                <a:effectLst/>
                <a:latin typeface="OpenSans-Light" pitchFamily="2" charset="0"/>
              </a:rPr>
              <a:t> a </a:t>
            </a:r>
            <a:r>
              <a:rPr lang="en-US" b="0" i="0" u="none" strike="noStrike" dirty="0" err="1">
                <a:solidFill>
                  <a:srgbClr val="222222"/>
                </a:solidFill>
                <a:effectLst/>
                <a:latin typeface="OpenSans-Light" pitchFamily="2" charset="0"/>
              </a:rPr>
              <a:t>más</a:t>
            </a:r>
            <a:r>
              <a:rPr lang="en-US" b="0" i="0" u="none" strike="noStrike" dirty="0">
                <a:solidFill>
                  <a:srgbClr val="222222"/>
                </a:solidFill>
                <a:effectLst/>
                <a:latin typeface="OpenSans-Light" pitchFamily="2" charset="0"/>
              </a:rPr>
              <a:t> de 10,000 </a:t>
            </a:r>
            <a:r>
              <a:rPr lang="en-US" b="0" i="0" u="none" strike="noStrike" dirty="0" err="1">
                <a:solidFill>
                  <a:srgbClr val="222222"/>
                </a:solidFill>
                <a:effectLst/>
                <a:latin typeface="OpenSans-Light" pitchFamily="2" charset="0"/>
              </a:rPr>
              <a:t>niños</a:t>
            </a:r>
            <a:r>
              <a:rPr lang="en-US" b="0" i="0" u="none" strike="noStrike" dirty="0">
                <a:solidFill>
                  <a:srgbClr val="222222"/>
                </a:solidFill>
                <a:effectLst/>
                <a:latin typeface="OpenSans-Light" pitchFamily="2" charset="0"/>
              </a:rPr>
              <a:t> y </a:t>
            </a:r>
            <a:r>
              <a:rPr lang="en-US" b="0" i="0" u="none" strike="noStrike" dirty="0" err="1">
                <a:solidFill>
                  <a:srgbClr val="222222"/>
                </a:solidFill>
                <a:effectLst/>
                <a:latin typeface="OpenSans-Light" pitchFamily="2" charset="0"/>
              </a:rPr>
              <a:t>niñas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generando</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más</a:t>
            </a:r>
            <a:r>
              <a:rPr lang="en-US" b="0" i="0" u="none" strike="noStrike" dirty="0">
                <a:solidFill>
                  <a:srgbClr val="222222"/>
                </a:solidFill>
                <a:effectLst/>
                <a:latin typeface="OpenSans-Light" pitchFamily="2" charset="0"/>
              </a:rPr>
              <a:t> de 1.4 </a:t>
            </a:r>
            <a:r>
              <a:rPr lang="en-US" b="0" i="0" u="none" strike="noStrike" dirty="0" err="1">
                <a:solidFill>
                  <a:srgbClr val="222222"/>
                </a:solidFill>
                <a:effectLst/>
                <a:latin typeface="OpenSans-Light" pitchFamily="2" charset="0"/>
              </a:rPr>
              <a:t>millones</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viajes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escolares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seguros</a:t>
            </a:r>
            <a:r>
              <a:rPr lang="en-US" b="0" i="0" u="none" strike="noStrike" dirty="0">
                <a:solidFill>
                  <a:srgbClr val="222222"/>
                </a:solidFill>
                <a:effectLst/>
                <a:latin typeface="OpenSans-Light" pitchFamily="2" charset="0"/>
              </a:rPr>
              <a:t> y </a:t>
            </a:r>
            <a:r>
              <a:rPr lang="en-US" b="0" i="0" u="none" strike="noStrike" dirty="0" err="1">
                <a:solidFill>
                  <a:srgbClr val="222222"/>
                </a:solidFill>
                <a:effectLst/>
                <a:latin typeface="OpenSans-Light" pitchFamily="2" charset="0"/>
              </a:rPr>
              <a:t>sostenibles</a:t>
            </a:r>
            <a:r>
              <a:rPr lang="en-US" b="0" i="0" u="none" strike="noStrike" dirty="0">
                <a:solidFill>
                  <a:srgbClr val="222222"/>
                </a:solidFill>
                <a:effectLst/>
                <a:latin typeface="OpenSans-Light" pitchFamily="2" charset="0"/>
              </a:rPr>
              <a:t>.</a:t>
            </a:r>
          </a:p>
          <a:p>
            <a:pPr algn="l"/>
            <a:endParaRPr lang="en-US" b="1" i="0" u="none" strike="noStrike" dirty="0">
              <a:solidFill>
                <a:srgbClr val="222222"/>
              </a:solidFill>
              <a:effectLst/>
              <a:latin typeface="OpenSans-Regular" pitchFamily="2" charset="0"/>
            </a:endParaRPr>
          </a:p>
          <a:p>
            <a:pPr algn="l"/>
            <a:r>
              <a:rPr lang="en-US" b="1" i="0" u="none" strike="noStrike" dirty="0" err="1">
                <a:solidFill>
                  <a:srgbClr val="222222"/>
                </a:solidFill>
                <a:effectLst/>
                <a:latin typeface="OpenSans-Regular" pitchFamily="2" charset="0"/>
              </a:rPr>
              <a:t>Brasil</a:t>
            </a:r>
            <a:endParaRPr lang="en-US" b="1" i="0" u="none" strike="noStrike" dirty="0">
              <a:solidFill>
                <a:srgbClr val="222222"/>
              </a:solidFill>
              <a:effectLst/>
              <a:latin typeface="OpenSans-Regular" pitchFamily="2" charset="0"/>
            </a:endParaRPr>
          </a:p>
          <a:p>
            <a:pPr algn="l"/>
            <a:r>
              <a:rPr lang="en-US" b="0" i="0" u="none" strike="noStrike" dirty="0" err="1">
                <a:solidFill>
                  <a:srgbClr val="222222"/>
                </a:solidFill>
                <a:effectLst/>
                <a:latin typeface="OpenSans-Light" pitchFamily="2" charset="0"/>
              </a:rPr>
              <a:t>Jundiaí</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Brasil</a:t>
            </a:r>
            <a:r>
              <a:rPr lang="en-US" b="0" i="0" u="none" strike="noStrike" dirty="0">
                <a:solidFill>
                  <a:srgbClr val="222222"/>
                </a:solidFill>
                <a:effectLst/>
                <a:latin typeface="OpenSans-Light" pitchFamily="2" charset="0"/>
              </a:rPr>
              <a:t> es </a:t>
            </a:r>
            <a:r>
              <a:rPr lang="en-US" b="0" i="0" u="none" strike="noStrike" dirty="0" err="1">
                <a:solidFill>
                  <a:srgbClr val="222222"/>
                </a:solidFill>
                <a:effectLst/>
                <a:latin typeface="OpenSans-Light" pitchFamily="2" charset="0"/>
              </a:rPr>
              <a:t>otra</a:t>
            </a:r>
            <a:r>
              <a:rPr lang="en-US" b="0" i="0" u="none" strike="noStrike" dirty="0">
                <a:solidFill>
                  <a:srgbClr val="222222"/>
                </a:solidFill>
                <a:effectLst/>
                <a:latin typeface="OpenSans-Light" pitchFamily="2" charset="0"/>
              </a:rPr>
              <a:t> ciudad </a:t>
            </a:r>
            <a:r>
              <a:rPr lang="en-US" b="0" i="0" u="none" strike="noStrike" dirty="0" err="1">
                <a:solidFill>
                  <a:srgbClr val="222222"/>
                </a:solidFill>
                <a:effectLst/>
                <a:latin typeface="OpenSans-Light" pitchFamily="2" charset="0"/>
              </a:rPr>
              <a:t>beneficiada</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por</a:t>
            </a:r>
            <a:r>
              <a:rPr lang="en-US" b="0" i="0" u="none" strike="noStrike" dirty="0">
                <a:solidFill>
                  <a:srgbClr val="222222"/>
                </a:solidFill>
                <a:effectLst/>
                <a:latin typeface="OpenSans-Light" pitchFamily="2" charset="0"/>
              </a:rPr>
              <a:t> la </a:t>
            </a:r>
            <a:r>
              <a:rPr lang="en-US" b="0" i="0" u="none" strike="noStrike" dirty="0" err="1">
                <a:solidFill>
                  <a:srgbClr val="222222"/>
                </a:solidFill>
                <a:effectLst/>
                <a:latin typeface="OpenSans-Light" pitchFamily="2" charset="0"/>
              </a:rPr>
              <a:t>iniciativa</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el</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programa</a:t>
            </a:r>
            <a:r>
              <a:rPr lang="en-US" b="0" i="0" u="none" strike="noStrike" dirty="0">
                <a:solidFill>
                  <a:srgbClr val="222222"/>
                </a:solidFill>
                <a:effectLst/>
                <a:latin typeface="OpenSans-Light" pitchFamily="2" charset="0"/>
              </a:rPr>
              <a:t> “Entre la Casa y la Escuela” ha </a:t>
            </a:r>
            <a:r>
              <a:rPr lang="en-US" b="0" i="0" u="none" strike="noStrike" dirty="0" err="1">
                <a:solidFill>
                  <a:srgbClr val="222222"/>
                </a:solidFill>
                <a:effectLst/>
                <a:latin typeface="OpenSans-Light" pitchFamily="2" charset="0"/>
              </a:rPr>
              <a:t>llevado</a:t>
            </a:r>
            <a:r>
              <a:rPr lang="en-US" b="0" i="0" u="none" strike="noStrike" dirty="0">
                <a:solidFill>
                  <a:srgbClr val="222222"/>
                </a:solidFill>
                <a:effectLst/>
                <a:latin typeface="OpenSans-Light" pitchFamily="2" charset="0"/>
              </a:rPr>
              <a:t> a la </a:t>
            </a:r>
            <a:r>
              <a:rPr lang="en-US" b="0" i="0" u="none" strike="noStrike" dirty="0" err="1">
                <a:solidFill>
                  <a:srgbClr val="222222"/>
                </a:solidFill>
                <a:effectLst/>
                <a:latin typeface="OpenSans-Light" pitchFamily="2" charset="0"/>
              </a:rPr>
              <a:t>recalificación</a:t>
            </a:r>
            <a:r>
              <a:rPr lang="en-US" b="0" i="0" u="none" strike="noStrike" dirty="0">
                <a:solidFill>
                  <a:srgbClr val="222222"/>
                </a:solidFill>
                <a:effectLst/>
                <a:latin typeface="OpenSans-Light" pitchFamily="2" charset="0"/>
              </a:rPr>
              <a:t> de 110 </a:t>
            </a:r>
            <a:r>
              <a:rPr lang="en-US" b="0" i="0" u="none" strike="noStrike" dirty="0" err="1">
                <a:solidFill>
                  <a:srgbClr val="222222"/>
                </a:solidFill>
                <a:effectLst/>
                <a:latin typeface="OpenSans-Light" pitchFamily="2" charset="0"/>
              </a:rPr>
              <a:t>entornos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escolares</a:t>
            </a:r>
            <a:r>
              <a:rPr lang="en-US" b="0" i="0" u="none" strike="noStrike" dirty="0">
                <a:solidFill>
                  <a:srgbClr val="222222"/>
                </a:solidFill>
                <a:effectLst/>
                <a:latin typeface="OpenSans-Light" pitchFamily="2" charset="0"/>
              </a:rPr>
              <a:t> y </a:t>
            </a:r>
            <a:r>
              <a:rPr lang="en-US" b="0" i="0" u="none" strike="noStrike" dirty="0" err="1">
                <a:solidFill>
                  <a:srgbClr val="222222"/>
                </a:solidFill>
                <a:effectLst/>
                <a:latin typeface="OpenSans-Light" pitchFamily="2" charset="0"/>
              </a:rPr>
              <a:t>jardines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infantiles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municipales</a:t>
            </a:r>
            <a:r>
              <a:rPr lang="en-US" b="0" i="0" u="none" strike="noStrike" dirty="0">
                <a:solidFill>
                  <a:srgbClr val="222222"/>
                </a:solidFill>
                <a:effectLst/>
                <a:latin typeface="OpenSans-Light" pitchFamily="2" charset="0"/>
              </a:rPr>
              <a:t>. A </a:t>
            </a:r>
            <a:r>
              <a:rPr lang="en-US" b="0" i="0" u="none" strike="noStrike" dirty="0" err="1">
                <a:solidFill>
                  <a:srgbClr val="222222"/>
                </a:solidFill>
                <a:effectLst/>
                <a:latin typeface="OpenSans-Light" pitchFamily="2" charset="0"/>
              </a:rPr>
              <a:t>través</a:t>
            </a:r>
            <a:r>
              <a:rPr lang="en-US" b="0" i="0" u="none" strike="noStrike" dirty="0">
                <a:solidFill>
                  <a:srgbClr val="222222"/>
                </a:solidFill>
                <a:effectLst/>
                <a:latin typeface="OpenSans-Light" pitchFamily="2" charset="0"/>
              </a:rPr>
              <a:t> de un </a:t>
            </a:r>
            <a:r>
              <a:rPr lang="en-US" b="0" i="0" u="none" strike="noStrike" dirty="0" err="1">
                <a:solidFill>
                  <a:srgbClr val="222222"/>
                </a:solidFill>
                <a:effectLst/>
                <a:latin typeface="OpenSans-Light" pitchFamily="2" charset="0"/>
              </a:rPr>
              <a:t>proceso</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participativo</a:t>
            </a:r>
            <a:r>
              <a:rPr lang="en-US" b="0" i="0" u="none" strike="noStrike" dirty="0">
                <a:solidFill>
                  <a:srgbClr val="222222"/>
                </a:solidFill>
                <a:effectLst/>
                <a:latin typeface="OpenSans-Light" pitchFamily="2" charset="0"/>
              </a:rPr>
              <a:t> con </a:t>
            </a:r>
            <a:r>
              <a:rPr lang="en-US" b="0" i="0" u="none" strike="noStrike" dirty="0" err="1">
                <a:solidFill>
                  <a:srgbClr val="222222"/>
                </a:solidFill>
                <a:effectLst/>
                <a:latin typeface="OpenSans-Light" pitchFamily="2" charset="0"/>
              </a:rPr>
              <a:t>los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estudiantes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sobre</a:t>
            </a:r>
            <a:r>
              <a:rPr lang="en-US" b="0" i="0" u="none" strike="noStrike" dirty="0">
                <a:solidFill>
                  <a:srgbClr val="222222"/>
                </a:solidFill>
                <a:effectLst/>
                <a:latin typeface="OpenSans-Light" pitchFamily="2" charset="0"/>
              </a:rPr>
              <a:t> las </a:t>
            </a:r>
            <a:r>
              <a:rPr lang="en-US" b="0" i="0" u="none" strike="noStrike" dirty="0" err="1">
                <a:solidFill>
                  <a:srgbClr val="222222"/>
                </a:solidFill>
                <a:effectLst/>
                <a:latin typeface="OpenSans-Light" pitchFamily="2" charset="0"/>
              </a:rPr>
              <a:t>rutas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escolares</a:t>
            </a:r>
            <a:r>
              <a:rPr lang="en-US" b="0" i="0" u="none" strike="noStrike" dirty="0">
                <a:solidFill>
                  <a:srgbClr val="222222"/>
                </a:solidFill>
                <a:effectLst/>
                <a:latin typeface="OpenSans-Light" pitchFamily="2" charset="0"/>
              </a:rPr>
              <a:t>, se </a:t>
            </a:r>
            <a:r>
              <a:rPr lang="en-US" b="0" i="0" u="none" strike="noStrike" dirty="0" err="1">
                <a:solidFill>
                  <a:srgbClr val="222222"/>
                </a:solidFill>
                <a:effectLst/>
                <a:latin typeface="OpenSans-Light" pitchFamily="2" charset="0"/>
              </a:rPr>
              <a:t>han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originado</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proyectos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específicos</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intervención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en</a:t>
            </a:r>
            <a:r>
              <a:rPr lang="en-US" b="0" i="0" u="none" strike="noStrike" dirty="0">
                <a:solidFill>
                  <a:srgbClr val="222222"/>
                </a:solidFill>
                <a:effectLst/>
                <a:latin typeface="OpenSans-Light" pitchFamily="2" charset="0"/>
              </a:rPr>
              <a:t> la ciudad, que </a:t>
            </a:r>
            <a:r>
              <a:rPr lang="en-US" b="0" i="0" u="none" strike="noStrike" dirty="0" err="1">
                <a:solidFill>
                  <a:srgbClr val="222222"/>
                </a:solidFill>
                <a:effectLst/>
                <a:latin typeface="OpenSans-Light" pitchFamily="2" charset="0"/>
              </a:rPr>
              <a:t>incluyen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mejoras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calzadas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arborización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instalación</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mobiliario</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urbano</a:t>
            </a:r>
            <a:r>
              <a:rPr lang="en-US" b="0" i="0" u="none" strike="noStrike" dirty="0">
                <a:solidFill>
                  <a:srgbClr val="222222"/>
                </a:solidFill>
                <a:effectLst/>
                <a:latin typeface="OpenSans-Light" pitchFamily="2" charset="0"/>
              </a:rPr>
              <a:t> y </a:t>
            </a:r>
            <a:r>
              <a:rPr lang="en-US" b="0" i="0" u="none" strike="noStrike" dirty="0" err="1">
                <a:solidFill>
                  <a:srgbClr val="222222"/>
                </a:solidFill>
                <a:effectLst/>
                <a:latin typeface="OpenSans-Light" pitchFamily="2" charset="0"/>
              </a:rPr>
              <a:t>creación</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pequeños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espacios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lúdicos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en</a:t>
            </a:r>
            <a:r>
              <a:rPr lang="en-US" b="0" i="0" u="none" strike="noStrike" dirty="0">
                <a:solidFill>
                  <a:srgbClr val="222222"/>
                </a:solidFill>
                <a:effectLst/>
                <a:latin typeface="OpenSans-Light" pitchFamily="2" charset="0"/>
              </a:rPr>
              <a:t> medio de </a:t>
            </a:r>
            <a:r>
              <a:rPr lang="en-US" b="0" i="0" u="none" strike="noStrike" dirty="0" err="1">
                <a:solidFill>
                  <a:srgbClr val="222222"/>
                </a:solidFill>
                <a:effectLst/>
                <a:latin typeface="OpenSans-Light" pitchFamily="2" charset="0"/>
              </a:rPr>
              <a:t>los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caminos</a:t>
            </a:r>
            <a:r>
              <a:rPr lang="en-US" b="0" i="0" u="none" strike="noStrike" dirty="0">
                <a:solidFill>
                  <a:srgbClr val="222222"/>
                </a:solidFill>
                <a:effectLst/>
                <a:latin typeface="OpenSans-Light" pitchFamily="2" charset="0"/>
              </a:rPr>
              <a:t>.</a:t>
            </a:r>
          </a:p>
          <a:p>
            <a:pPr algn="l"/>
            <a:endParaRPr lang="en-US" b="0" i="0" u="none" strike="noStrike" dirty="0">
              <a:solidFill>
                <a:srgbClr val="222222"/>
              </a:solidFill>
              <a:effectLst/>
              <a:latin typeface="OpenSans-Light" pitchFamily="2" charset="0"/>
            </a:endParaRPr>
          </a:p>
          <a:p>
            <a:pPr algn="l"/>
            <a:r>
              <a:rPr lang="en-US" b="1" i="0" u="none" strike="noStrike" dirty="0">
                <a:solidFill>
                  <a:srgbClr val="222222"/>
                </a:solidFill>
                <a:effectLst/>
                <a:latin typeface="OpenSans-Regular" pitchFamily="2" charset="0"/>
              </a:rPr>
              <a:t>Perú y República </a:t>
            </a:r>
            <a:r>
              <a:rPr lang="en-US" b="1" i="0" u="none" strike="noStrike" dirty="0" err="1">
                <a:solidFill>
                  <a:srgbClr val="222222"/>
                </a:solidFill>
                <a:effectLst/>
                <a:latin typeface="OpenSans-Regular" pitchFamily="2" charset="0"/>
              </a:rPr>
              <a:t>Dominicana</a:t>
            </a:r>
            <a:endParaRPr lang="en-US" b="1" i="0" u="none" strike="noStrike" dirty="0">
              <a:solidFill>
                <a:srgbClr val="222222"/>
              </a:solidFill>
              <a:effectLst/>
              <a:latin typeface="OpenSans-Regular" pitchFamily="2" charset="0"/>
            </a:endParaRPr>
          </a:p>
          <a:p>
            <a:pPr algn="l"/>
            <a:r>
              <a:rPr lang="en-US" b="0" i="0" u="none" strike="noStrike" dirty="0" err="1">
                <a:solidFill>
                  <a:srgbClr val="222222"/>
                </a:solidFill>
                <a:effectLst/>
                <a:latin typeface="OpenSans-Light" pitchFamily="2" charset="0"/>
              </a:rPr>
              <a:t>Desde</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el</a:t>
            </a:r>
            <a:r>
              <a:rPr lang="en-US" b="0" i="0" u="none" strike="noStrike" dirty="0">
                <a:solidFill>
                  <a:srgbClr val="222222"/>
                </a:solidFill>
                <a:effectLst/>
                <a:latin typeface="OpenSans-Light" pitchFamily="2" charset="0"/>
              </a:rPr>
              <a:t> 2020, República </a:t>
            </a:r>
            <a:r>
              <a:rPr lang="en-US" b="0" i="0" u="none" strike="noStrike" dirty="0" err="1">
                <a:solidFill>
                  <a:srgbClr val="222222"/>
                </a:solidFill>
                <a:effectLst/>
                <a:latin typeface="OpenSans-Light" pitchFamily="2" charset="0"/>
              </a:rPr>
              <a:t>Dominicana</a:t>
            </a:r>
            <a:r>
              <a:rPr lang="en-US" b="0" i="0" u="none" strike="noStrike" dirty="0">
                <a:solidFill>
                  <a:srgbClr val="222222"/>
                </a:solidFill>
                <a:effectLst/>
                <a:latin typeface="OpenSans-Light" pitchFamily="2" charset="0"/>
              </a:rPr>
              <a:t> ha </a:t>
            </a:r>
            <a:r>
              <a:rPr lang="en-US" b="0" i="0" u="none" strike="noStrike" dirty="0" err="1">
                <a:solidFill>
                  <a:srgbClr val="222222"/>
                </a:solidFill>
                <a:effectLst/>
                <a:latin typeface="OpenSans-Light" pitchFamily="2" charset="0"/>
              </a:rPr>
              <a:t>requerido</a:t>
            </a:r>
            <a:r>
              <a:rPr lang="en-US" b="0" i="0" u="none" strike="noStrike" dirty="0">
                <a:solidFill>
                  <a:srgbClr val="222222"/>
                </a:solidFill>
                <a:effectLst/>
                <a:latin typeface="OpenSans-Light" pitchFamily="2" charset="0"/>
              </a:rPr>
              <a:t> que las </a:t>
            </a:r>
            <a:r>
              <a:rPr lang="en-US" b="0" i="0" u="none" strike="noStrike" dirty="0" err="1">
                <a:solidFill>
                  <a:srgbClr val="222222"/>
                </a:solidFill>
                <a:effectLst/>
                <a:latin typeface="OpenSans-Light" pitchFamily="2" charset="0"/>
              </a:rPr>
              <a:t>autoridades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competentes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armonicen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aspectos</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seguridad</a:t>
            </a:r>
            <a:r>
              <a:rPr lang="en-US" b="0" i="0" u="none" strike="noStrike" dirty="0">
                <a:solidFill>
                  <a:srgbClr val="222222"/>
                </a:solidFill>
                <a:effectLst/>
                <a:latin typeface="OpenSans-Light" pitchFamily="2" charset="0"/>
              </a:rPr>
              <a:t> vial </a:t>
            </a:r>
            <a:r>
              <a:rPr lang="en-US" b="0" i="0" u="none" strike="noStrike" dirty="0" err="1">
                <a:solidFill>
                  <a:srgbClr val="222222"/>
                </a:solidFill>
                <a:effectLst/>
                <a:latin typeface="OpenSans-Light" pitchFamily="2" charset="0"/>
              </a:rPr>
              <a:t>en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los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entornos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escolares</a:t>
            </a:r>
            <a:r>
              <a:rPr lang="en-US" b="0" i="0" u="none" strike="noStrike" dirty="0">
                <a:solidFill>
                  <a:srgbClr val="222222"/>
                </a:solidFill>
                <a:effectLst/>
                <a:latin typeface="OpenSans-Light" pitchFamily="2" charset="0"/>
              </a:rPr>
              <a:t>, con base </a:t>
            </a:r>
            <a:r>
              <a:rPr lang="en-US" b="0" i="0" u="none" strike="noStrike" dirty="0" err="1">
                <a:solidFill>
                  <a:srgbClr val="222222"/>
                </a:solidFill>
                <a:effectLst/>
                <a:latin typeface="OpenSans-Light" pitchFamily="2" charset="0"/>
              </a:rPr>
              <a:t>en</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una</a:t>
            </a:r>
            <a:r>
              <a:rPr lang="en-US" b="0" i="0" u="none" strike="noStrike" dirty="0">
                <a:solidFill>
                  <a:srgbClr val="222222"/>
                </a:solidFill>
                <a:effectLst/>
                <a:latin typeface="OpenSans-Light" pitchFamily="2" charset="0"/>
              </a:rPr>
              <a:t> </a:t>
            </a:r>
            <a:r>
              <a:rPr lang="en-US" b="0" i="0" u="none" strike="noStrike" dirty="0">
                <a:solidFill>
                  <a:srgbClr val="004E70"/>
                </a:solidFill>
                <a:effectLst/>
                <a:latin typeface="OpenSans-Light" pitchFamily="2" charset="0"/>
                <a:hlinkClick r:id="rId3"/>
              </a:rPr>
              <a:t>resolución que contó con el apoyo del BID</a:t>
            </a:r>
            <a:r>
              <a:rPr lang="en-US" b="0" i="0" u="none" strike="noStrike" dirty="0">
                <a:solidFill>
                  <a:srgbClr val="222222"/>
                </a:solidFill>
                <a:effectLst/>
                <a:latin typeface="OpenSans-Light" pitchFamily="2" charset="0"/>
              </a:rPr>
              <a:t>. Entre </a:t>
            </a:r>
            <a:r>
              <a:rPr lang="en-US" b="0" i="0" u="none" strike="noStrike" dirty="0" err="1">
                <a:solidFill>
                  <a:srgbClr val="222222"/>
                </a:solidFill>
                <a:effectLst/>
                <a:latin typeface="OpenSans-Light" pitchFamily="2" charset="0"/>
              </a:rPr>
              <a:t>otras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medidas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el</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reglamento</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establece</a:t>
            </a:r>
            <a:r>
              <a:rPr lang="en-US" b="0" i="0" u="none" strike="noStrike" dirty="0">
                <a:solidFill>
                  <a:srgbClr val="222222"/>
                </a:solidFill>
                <a:effectLst/>
                <a:latin typeface="OpenSans-Light" pitchFamily="2" charset="0"/>
              </a:rPr>
              <a:t> que la </a:t>
            </a:r>
            <a:r>
              <a:rPr lang="en-US" b="0" i="0" u="none" strike="noStrike" dirty="0" err="1">
                <a:solidFill>
                  <a:srgbClr val="222222"/>
                </a:solidFill>
                <a:effectLst/>
                <a:latin typeface="OpenSans-Light" pitchFamily="2" charset="0"/>
              </a:rPr>
              <a:t>velocidad</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máxima</a:t>
            </a:r>
            <a:r>
              <a:rPr lang="en-US" b="0" i="0" u="none" strike="noStrike" dirty="0">
                <a:solidFill>
                  <a:srgbClr val="222222"/>
                </a:solidFill>
                <a:effectLst/>
                <a:latin typeface="OpenSans-Light" pitchFamily="2" charset="0"/>
              </a:rPr>
              <a:t> sea de 20 km/h </a:t>
            </a:r>
            <a:r>
              <a:rPr lang="en-US" b="0" i="0" u="none" strike="noStrike" dirty="0" err="1">
                <a:solidFill>
                  <a:srgbClr val="222222"/>
                </a:solidFill>
                <a:effectLst/>
                <a:latin typeface="OpenSans-Light" pitchFamily="2" charset="0"/>
              </a:rPr>
              <a:t>en</a:t>
            </a:r>
            <a:r>
              <a:rPr lang="en-US" b="0" i="0" u="none" strike="noStrike" dirty="0">
                <a:solidFill>
                  <a:srgbClr val="222222"/>
                </a:solidFill>
                <a:effectLst/>
                <a:latin typeface="OpenSans-Light" pitchFamily="2" charset="0"/>
              </a:rPr>
              <a:t> zonas de </a:t>
            </a:r>
            <a:r>
              <a:rPr lang="en-US" b="0" i="0" u="none" strike="noStrike" dirty="0" err="1">
                <a:solidFill>
                  <a:srgbClr val="222222"/>
                </a:solidFill>
                <a:effectLst/>
                <a:latin typeface="OpenSans-Light" pitchFamily="2" charset="0"/>
              </a:rPr>
              <a:t>estudio</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En</a:t>
            </a:r>
            <a:r>
              <a:rPr lang="en-US" b="0" i="0" u="none" strike="noStrike" dirty="0">
                <a:solidFill>
                  <a:srgbClr val="222222"/>
                </a:solidFill>
                <a:effectLst/>
                <a:latin typeface="OpenSans-Light" pitchFamily="2" charset="0"/>
              </a:rPr>
              <a:t> Perú, </a:t>
            </a:r>
            <a:r>
              <a:rPr lang="en-US" b="0" i="0" u="none" strike="noStrike" dirty="0" err="1">
                <a:solidFill>
                  <a:srgbClr val="222222"/>
                </a:solidFill>
                <a:effectLst/>
                <a:latin typeface="OpenSans-Light" pitchFamily="2" charset="0"/>
              </a:rPr>
              <a:t>también</a:t>
            </a:r>
            <a:r>
              <a:rPr lang="en-US" b="0" i="0" u="none" strike="noStrike" dirty="0">
                <a:solidFill>
                  <a:srgbClr val="222222"/>
                </a:solidFill>
                <a:effectLst/>
                <a:latin typeface="OpenSans-Light" pitchFamily="2" charset="0"/>
              </a:rPr>
              <a:t> con </a:t>
            </a:r>
            <a:r>
              <a:rPr lang="en-US" b="0" i="0" u="none" strike="noStrike" dirty="0" err="1">
                <a:solidFill>
                  <a:srgbClr val="222222"/>
                </a:solidFill>
                <a:effectLst/>
                <a:latin typeface="OpenSans-Light" pitchFamily="2" charset="0"/>
              </a:rPr>
              <a:t>el</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respaldo</a:t>
            </a:r>
            <a:r>
              <a:rPr lang="en-US" b="0" i="0" u="none" strike="noStrike" dirty="0">
                <a:solidFill>
                  <a:srgbClr val="222222"/>
                </a:solidFill>
                <a:effectLst/>
                <a:latin typeface="OpenSans-Light" pitchFamily="2" charset="0"/>
              </a:rPr>
              <a:t> del BID, </a:t>
            </a:r>
            <a:r>
              <a:rPr lang="en-US" b="0" i="0" u="none" strike="noStrike" dirty="0" err="1">
                <a:solidFill>
                  <a:srgbClr val="222222"/>
                </a:solidFill>
                <a:effectLst/>
                <a:latin typeface="OpenSans-Light" pitchFamily="2" charset="0"/>
              </a:rPr>
              <a:t>el</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gobierno</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nacional</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está</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desarrollando</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una</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Guía</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Implementación</a:t>
            </a:r>
            <a:r>
              <a:rPr lang="en-US" b="0" i="0" u="none" strike="noStrike" dirty="0">
                <a:solidFill>
                  <a:srgbClr val="222222"/>
                </a:solidFill>
                <a:effectLst/>
                <a:latin typeface="OpenSans-Light" pitchFamily="2" charset="0"/>
              </a:rPr>
              <a:t> de </a:t>
            </a:r>
            <a:r>
              <a:rPr lang="en-US" b="0" i="0" u="none" strike="noStrike" dirty="0" err="1">
                <a:solidFill>
                  <a:srgbClr val="222222"/>
                </a:solidFill>
                <a:effectLst/>
                <a:latin typeface="OpenSans-Light" pitchFamily="2" charset="0"/>
              </a:rPr>
              <a:t>Entornos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Escolares</a:t>
            </a:r>
            <a:r>
              <a:rPr lang="en-US" b="0" i="0" u="none" strike="noStrike" dirty="0">
                <a:solidFill>
                  <a:srgbClr val="222222"/>
                </a:solidFill>
                <a:effectLst/>
                <a:latin typeface="OpenSans-Light" pitchFamily="2" charset="0"/>
              </a:rPr>
              <a:t> </a:t>
            </a:r>
            <a:r>
              <a:rPr lang="en-US" b="0" i="0" u="none" strike="noStrike" dirty="0" err="1">
                <a:solidFill>
                  <a:srgbClr val="222222"/>
                </a:solidFill>
                <a:effectLst/>
                <a:latin typeface="OpenSans-Light" pitchFamily="2" charset="0"/>
              </a:rPr>
              <a:t>Seguros</a:t>
            </a:r>
            <a:r>
              <a:rPr lang="en-US" b="0" i="0" u="none" strike="noStrike" dirty="0">
                <a:solidFill>
                  <a:srgbClr val="222222"/>
                </a:solidFill>
                <a:effectLst/>
                <a:latin typeface="OpenSans-Light" pitchFamily="2" charset="0"/>
              </a:rPr>
              <a:t>.</a:t>
            </a:r>
          </a:p>
          <a:p>
            <a:pPr marL="0" lvl="0" indent="0" algn="l" rtl="0">
              <a:lnSpc>
                <a:spcPct val="100000"/>
              </a:lnSpc>
              <a:spcBef>
                <a:spcPts val="0"/>
              </a:spcBef>
              <a:spcAft>
                <a:spcPts val="0"/>
              </a:spcAft>
              <a:buSzPts val="1400"/>
              <a:buNone/>
            </a:pPr>
            <a:endParaRPr dirty="0"/>
          </a:p>
        </p:txBody>
      </p:sp>
      <p:sp>
        <p:nvSpPr>
          <p:cNvPr id="106" name="Google Shape;10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916133ed33_1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g2916133ed33_1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1" name="Google Shape;91;g2916133ed33_1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just">
              <a:lnSpc>
                <a:spcPct val="115000"/>
              </a:lnSpc>
              <a:spcBef>
                <a:spcPts val="0"/>
              </a:spcBef>
              <a:spcAft>
                <a:spcPts val="1000"/>
              </a:spcAft>
              <a:buFontTx/>
              <a:buChar char="-"/>
            </a:pPr>
            <a:endParaRPr lang="en-US"/>
          </a:p>
        </p:txBody>
      </p:sp>
      <p:sp>
        <p:nvSpPr>
          <p:cNvPr id="4" name="Slide Number Placeholder 3"/>
          <p:cNvSpPr>
            <a:spLocks noGrp="1"/>
          </p:cNvSpPr>
          <p:nvPr>
            <p:ph type="sldNum" sz="quarter" idx="5"/>
          </p:nvPr>
        </p:nvSpPr>
        <p:spPr/>
        <p:txBody>
          <a:bodyPr/>
          <a:lstStyle/>
          <a:p>
            <a:fld id="{78749F4D-B6A7-4A0B-82C2-CF0C162A35A3}" type="slidenum">
              <a:rPr lang="en-US" smtClean="0"/>
              <a:t>12</a:t>
            </a:fld>
            <a:endParaRPr lang="en-US"/>
          </a:p>
        </p:txBody>
      </p:sp>
    </p:spTree>
    <p:extLst>
      <p:ext uri="{BB962C8B-B14F-4D97-AF65-F5344CB8AC3E}">
        <p14:creationId xmlns:p14="http://schemas.microsoft.com/office/powerpoint/2010/main" val="1553554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lnSpc>
                <a:spcPct val="107000"/>
              </a:lnSpc>
              <a:spcBef>
                <a:spcPts val="0"/>
              </a:spcBef>
              <a:spcAft>
                <a:spcPts val="800"/>
              </a:spcAft>
              <a:buFont typeface="Symbol" panose="05050102010706020507" pitchFamily="18" charset="2"/>
              <a:buChar char=""/>
              <a:tabLst>
                <a:tab pos="457200" algn="l"/>
              </a:tabLst>
            </a:pPr>
            <a:endParaRPr lang="en-US" sz="1800" dirty="0"/>
          </a:p>
        </p:txBody>
      </p:sp>
      <p:sp>
        <p:nvSpPr>
          <p:cNvPr id="4" name="Slide Number Placeholder 3"/>
          <p:cNvSpPr>
            <a:spLocks noGrp="1"/>
          </p:cNvSpPr>
          <p:nvPr>
            <p:ph type="sldNum" sz="quarter" idx="5"/>
          </p:nvPr>
        </p:nvSpPr>
        <p:spPr/>
        <p:txBody>
          <a:bodyPr/>
          <a:lstStyle/>
          <a:p>
            <a:fld id="{78749F4D-B6A7-4A0B-82C2-CF0C162A35A3}" type="slidenum">
              <a:rPr lang="en-US" smtClean="0"/>
              <a:t>15</a:t>
            </a:fld>
            <a:endParaRPr lang="en-US"/>
          </a:p>
        </p:txBody>
      </p:sp>
    </p:spTree>
    <p:extLst>
      <p:ext uri="{BB962C8B-B14F-4D97-AF65-F5344CB8AC3E}">
        <p14:creationId xmlns:p14="http://schemas.microsoft.com/office/powerpoint/2010/main" val="546071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es-CO" sz="1200" b="1">
                <a:effectLst/>
                <a:latin typeface="Arial" panose="020B0604020202020204" pitchFamily="34" charset="0"/>
                <a:ea typeface="Calibri" panose="020F0502020204030204" pitchFamily="34" charset="0"/>
                <a:cs typeface="Times New Roman" panose="02020603050405020304" pitchFamily="18" charset="0"/>
              </a:rPr>
              <a:t>Políticas públicas ambiciosas y efectivas:</a:t>
            </a:r>
            <a:r>
              <a:rPr lang="es-CO" sz="1200">
                <a:effectLst/>
                <a:latin typeface="Arial" panose="020B0604020202020204" pitchFamily="34" charset="0"/>
                <a:ea typeface="Calibri" panose="020F0502020204030204" pitchFamily="34" charset="0"/>
                <a:cs typeface="Times New Roman" panose="02020603050405020304" pitchFamily="18" charset="0"/>
              </a:rPr>
              <a:t> El principal objetivo es abogar y apoyar a los países en la articulación, redacción y aprobación de legislaciones ambiciosas que marquen la diferencia; ayudando también a su aplicación adecuada.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es-CO" sz="1200">
                <a:effectLst/>
                <a:latin typeface="Arial" panose="020B0604020202020204" pitchFamily="34" charset="0"/>
                <a:ea typeface="Calibri" panose="020F0502020204030204" pitchFamily="34" charset="0"/>
                <a:cs typeface="Times New Roman" panose="02020603050405020304" pitchFamily="18" charset="0"/>
              </a:rPr>
              <a:t>Nos enfocamos en: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b="1">
                <a:effectLst/>
                <a:latin typeface="Arial" panose="020B0604020202020204" pitchFamily="34" charset="0"/>
                <a:ea typeface="Calibri" panose="020F0502020204030204" pitchFamily="34" charset="0"/>
                <a:cs typeface="Times New Roman" panose="02020603050405020304" pitchFamily="18" charset="0"/>
              </a:rPr>
              <a:t>Etiquetado de seguridad de vehículos.</a:t>
            </a:r>
            <a:r>
              <a:rPr lang="es-CO" sz="1200">
                <a:effectLst/>
                <a:latin typeface="Arial" panose="020B0604020202020204" pitchFamily="34" charset="0"/>
                <a:ea typeface="Calibri" panose="020F0502020204030204" pitchFamily="34" charset="0"/>
                <a:cs typeface="Times New Roman" panose="02020603050405020304" pitchFamily="18" charset="0"/>
              </a:rPr>
              <a:t> En asociación con </a:t>
            </a:r>
            <a:r>
              <a:rPr lang="es-CO" sz="1200" b="1" err="1">
                <a:effectLst/>
                <a:latin typeface="Arial" panose="020B0604020202020204" pitchFamily="34" charset="0"/>
                <a:ea typeface="Calibri" panose="020F0502020204030204" pitchFamily="34" charset="0"/>
                <a:cs typeface="Times New Roman" panose="02020603050405020304" pitchFamily="18" charset="0"/>
              </a:rPr>
              <a:t>LatinNCAP</a:t>
            </a:r>
            <a:r>
              <a:rPr lang="es-CO" sz="1200">
                <a:effectLst/>
                <a:latin typeface="Arial" panose="020B0604020202020204" pitchFamily="34" charset="0"/>
                <a:ea typeface="Calibri" panose="020F0502020204030204" pitchFamily="34" charset="0"/>
                <a:cs typeface="Times New Roman" panose="02020603050405020304" pitchFamily="18" charset="0"/>
              </a:rPr>
              <a:t>, apoyamos a los países para que se adopte el etiquetado de vehículos para todos los modelos nuevos.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b="1">
                <a:effectLst/>
                <a:latin typeface="Arial" panose="020B0604020202020204" pitchFamily="34" charset="0"/>
                <a:ea typeface="Calibri" panose="020F0502020204030204" pitchFamily="34" charset="0"/>
                <a:cs typeface="Times New Roman" panose="02020603050405020304" pitchFamily="18" charset="0"/>
              </a:rPr>
              <a:t>Movernos Seguros:</a:t>
            </a:r>
            <a:r>
              <a:rPr lang="es-CO" sz="1200">
                <a:effectLst/>
                <a:latin typeface="Arial" panose="020B0604020202020204" pitchFamily="34" charset="0"/>
                <a:ea typeface="Calibri" panose="020F0502020204030204" pitchFamily="34" charset="0"/>
                <a:cs typeface="Times New Roman" panose="02020603050405020304" pitchFamily="18" charset="0"/>
              </a:rPr>
              <a:t> una iniciativa conjunta lanzada en 2017 entre el BID y la FIA que apoya la mejora de los esquemas de seguros obligatorios de vehículos para mejorar la seguridad vial. Países como El Salvador, Honduras y Paraguay no cuentan con pólizas de seguro vehicular obligatorias, y otros países aún deben reformar sus pólizas desequilibradas. En los primeros países, la mayor parte de la atención de la salud recae sobre los recursos públicos, lo que genera una carga fiscal significativa y satura los hospitales. Actualmente estamos trabajando en Costa Rica, El Salvador, Paraguay y Perú, y estamos ampliando el programa a Honduras, Uruguay y Jamaica.</a:t>
            </a:r>
            <a:endParaRPr lang="en-US" sz="1200" b="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tab pos="457200" algn="l"/>
              </a:tabLst>
              <a:defRPr/>
            </a:pPr>
            <a:r>
              <a:rPr lang="es-CO" sz="1200" b="1">
                <a:effectLst/>
                <a:latin typeface="Arial" panose="020B0604020202020204" pitchFamily="34" charset="0"/>
                <a:ea typeface="Calibri" panose="020F0502020204030204" pitchFamily="34" charset="0"/>
              </a:rPr>
              <a:t>Inspecciones Vehiculares: </a:t>
            </a:r>
            <a:r>
              <a:rPr lang="es-CO" sz="1200">
                <a:effectLst/>
                <a:latin typeface="Arial" panose="020B0604020202020204" pitchFamily="34" charset="0"/>
                <a:ea typeface="Calibri" panose="020F0502020204030204" pitchFamily="34" charset="0"/>
                <a:cs typeface="Times New Roman" panose="02020603050405020304" pitchFamily="18" charset="0"/>
              </a:rPr>
              <a:t>Junto con el </a:t>
            </a:r>
            <a:r>
              <a:rPr lang="es-CO" sz="1200" b="1">
                <a:effectLst/>
                <a:latin typeface="Arial" panose="020B0604020202020204" pitchFamily="34" charset="0"/>
                <a:ea typeface="Calibri" panose="020F0502020204030204" pitchFamily="34" charset="0"/>
                <a:cs typeface="Times New Roman" panose="02020603050405020304" pitchFamily="18" charset="0"/>
              </a:rPr>
              <a:t>Comité Internacional de Inspección de Vehículos Motorizados - CITA</a:t>
            </a:r>
            <a:r>
              <a:rPr lang="es-CO" sz="1200">
                <a:effectLst/>
                <a:latin typeface="Arial" panose="020B0604020202020204" pitchFamily="34" charset="0"/>
                <a:ea typeface="Calibri" panose="020F0502020204030204" pitchFamily="34" charset="0"/>
                <a:cs typeface="Times New Roman" panose="02020603050405020304" pitchFamily="18" charset="0"/>
              </a:rPr>
              <a:t>, hemos estado desarrollando estudios técnicos a los países de la región interesados ​​en mejorar o crear programas de inspección de vehículos motorizados. Estamos analizando el sistema de inspección de vehículos en El Salvador, Guatemala y Honduras, con la colaboración de las autoridades locales, para redactar algunas recomendaciones y crear una hoja de ruta para implementar un sistema de inspección de vehículos eficaz y eficiente que pueda generar un impacto en la seguridad de los vehículos.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endParaRPr lang="en-US" sz="1200"/>
          </a:p>
          <a:p>
            <a:pPr marL="285750" marR="0" lvl="0" indent="-285750" algn="just">
              <a:lnSpc>
                <a:spcPct val="115000"/>
              </a:lnSpc>
              <a:spcBef>
                <a:spcPts val="0"/>
              </a:spcBef>
              <a:spcAft>
                <a:spcPts val="1000"/>
              </a:spcAft>
              <a:buFontTx/>
              <a:buChar char="-"/>
            </a:pPr>
            <a:endParaRPr lang="en-US"/>
          </a:p>
        </p:txBody>
      </p:sp>
      <p:sp>
        <p:nvSpPr>
          <p:cNvPr id="4" name="Slide Number Placeholder 3"/>
          <p:cNvSpPr>
            <a:spLocks noGrp="1"/>
          </p:cNvSpPr>
          <p:nvPr>
            <p:ph type="sldNum" sz="quarter" idx="5"/>
          </p:nvPr>
        </p:nvSpPr>
        <p:spPr/>
        <p:txBody>
          <a:bodyPr/>
          <a:lstStyle/>
          <a:p>
            <a:fld id="{78749F4D-B6A7-4A0B-82C2-CF0C162A35A3}" type="slidenum">
              <a:rPr lang="en-US" smtClean="0"/>
              <a:t>16</a:t>
            </a:fld>
            <a:endParaRPr lang="en-US"/>
          </a:p>
        </p:txBody>
      </p:sp>
    </p:spTree>
    <p:extLst>
      <p:ext uri="{BB962C8B-B14F-4D97-AF65-F5344CB8AC3E}">
        <p14:creationId xmlns:p14="http://schemas.microsoft.com/office/powerpoint/2010/main" val="655002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lnSpc>
                <a:spcPct val="107000"/>
              </a:lnSpc>
              <a:spcBef>
                <a:spcPts val="0"/>
              </a:spcBef>
              <a:spcAft>
                <a:spcPts val="0"/>
              </a:spcAft>
              <a:buFont typeface="Symbol" panose="05050102010706020507" pitchFamily="18" charset="2"/>
              <a:buChar char=""/>
            </a:pPr>
            <a:r>
              <a:rPr lang="es-CO" sz="1200" b="1" dirty="0">
                <a:effectLst/>
                <a:latin typeface="Arial" panose="020B0604020202020204" pitchFamily="34" charset="0"/>
                <a:ea typeface="Calibri" panose="020F0502020204030204" pitchFamily="34" charset="0"/>
                <a:cs typeface="Times New Roman" panose="02020603050405020304" pitchFamily="18" charset="0"/>
              </a:rPr>
              <a:t>Movilidad urbana: </a:t>
            </a:r>
          </a:p>
          <a:p>
            <a:pPr marL="342900" marR="0" lvl="0" indent="-342900" algn="just">
              <a:lnSpc>
                <a:spcPct val="107000"/>
              </a:lnSpc>
              <a:spcBef>
                <a:spcPts val="0"/>
              </a:spcBef>
              <a:spcAft>
                <a:spcPts val="0"/>
              </a:spcAft>
              <a:buFont typeface="Symbol" panose="05050102010706020507" pitchFamily="18" charset="2"/>
              <a:buChar char=""/>
            </a:pPr>
            <a:r>
              <a:rPr lang="es-CO" sz="1200" dirty="0">
                <a:effectLst/>
                <a:latin typeface="Arial" panose="020B0604020202020204" pitchFamily="34" charset="0"/>
                <a:ea typeface="Calibri" panose="020F0502020204030204" pitchFamily="34" charset="0"/>
                <a:cs typeface="Times New Roman" panose="02020603050405020304" pitchFamily="18" charset="0"/>
              </a:rPr>
              <a:t>La adopción del enfoque de sistema seguro y los programas de gestión de la velocidad son cruciales en las áreas urbanas que no solo mejorarán la seguridad vial, sino que también respaldarán otros desafíos clave que enfrentan las ciudades como la desigualdad, la contaminación y la necesidad de responder al cambio climático. Estamos dando también un enfoque especial hacia la movilidad segura de niños y motociclistas.</a:t>
            </a:r>
            <a:endParaRPr lang="es-CO" sz="1200" dirty="0">
              <a:effectLst/>
              <a:latin typeface="Arial" panose="020B060402020202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s-CO" sz="1200" dirty="0">
                <a:effectLst/>
                <a:latin typeface="Arial" panose="020B0604020202020204" pitchFamily="34" charset="0"/>
                <a:ea typeface="Calibri" panose="020F0502020204030204" pitchFamily="34" charset="0"/>
                <a:cs typeface="Times New Roman" panose="02020603050405020304" pitchFamily="18" charset="0"/>
              </a:rPr>
              <a:t>La flota de vehículos motorizados de dos y tres ruedas (PTW) está creciendo rápidamente y se está convirtiendo en uno de los principales medios de transporte de personas y mercancías en muchos países. Sin embargo, este modo de transporte representa más de 286.000 muertes cada año en todo el mundo, alrededor del 23% de todas las muertes por siniestros de tránsito y el 28% en América Latina. Este alarmante número de muertes potencialmente evitables pone de relieve la necesidad de una mayor atención en torno a las motocicletas y su uso en la política de movilidad y seguridad vial.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endParaRPr lang="pt-BR" dirty="0"/>
          </a:p>
          <a:p>
            <a:pPr marL="342900" marR="0" lvl="0" indent="-342900" algn="just">
              <a:lnSpc>
                <a:spcPct val="107000"/>
              </a:lnSpc>
              <a:spcBef>
                <a:spcPts val="0"/>
              </a:spcBef>
              <a:spcAft>
                <a:spcPts val="0"/>
              </a:spcAft>
              <a:buFont typeface="Symbol" panose="05050102010706020507" pitchFamily="18" charset="2"/>
              <a:buChar char=""/>
            </a:pPr>
            <a:endParaRPr lang="en-US" dirty="0"/>
          </a:p>
          <a:p>
            <a:endParaRPr lang="en-US" dirty="0"/>
          </a:p>
        </p:txBody>
      </p:sp>
      <p:sp>
        <p:nvSpPr>
          <p:cNvPr id="4" name="Slide Number Placeholder 3"/>
          <p:cNvSpPr>
            <a:spLocks noGrp="1"/>
          </p:cNvSpPr>
          <p:nvPr>
            <p:ph type="sldNum" sz="quarter" idx="5"/>
          </p:nvPr>
        </p:nvSpPr>
        <p:spPr/>
        <p:txBody>
          <a:bodyPr/>
          <a:lstStyle/>
          <a:p>
            <a:fld id="{78749F4D-B6A7-4A0B-82C2-CF0C162A35A3}" type="slidenum">
              <a:rPr lang="en-US" smtClean="0"/>
              <a:t>17</a:t>
            </a:fld>
            <a:endParaRPr lang="en-US"/>
          </a:p>
        </p:txBody>
      </p:sp>
    </p:spTree>
    <p:extLst>
      <p:ext uri="{BB962C8B-B14F-4D97-AF65-F5344CB8AC3E}">
        <p14:creationId xmlns:p14="http://schemas.microsoft.com/office/powerpoint/2010/main" val="1015716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lnSpc>
                <a:spcPct val="107000"/>
              </a:lnSpc>
              <a:spcBef>
                <a:spcPts val="0"/>
              </a:spcBef>
              <a:spcAft>
                <a:spcPts val="0"/>
              </a:spcAft>
              <a:buFont typeface="Symbol" panose="05050102010706020507" pitchFamily="18" charset="2"/>
              <a:buChar char=""/>
            </a:pPr>
            <a:r>
              <a:rPr lang="es-CO" sz="1200" b="1" dirty="0">
                <a:effectLst/>
                <a:latin typeface="Arial" panose="020B0604020202020204" pitchFamily="34" charset="0"/>
                <a:ea typeface="Calibri" panose="020F0502020204030204" pitchFamily="34" charset="0"/>
                <a:cs typeface="Times New Roman" panose="02020603050405020304" pitchFamily="18" charset="0"/>
              </a:rPr>
              <a:t>Movilidad urbana: </a:t>
            </a:r>
          </a:p>
          <a:p>
            <a:pPr marL="342900" marR="0" lvl="0" indent="-342900" algn="just">
              <a:lnSpc>
                <a:spcPct val="107000"/>
              </a:lnSpc>
              <a:spcBef>
                <a:spcPts val="0"/>
              </a:spcBef>
              <a:spcAft>
                <a:spcPts val="0"/>
              </a:spcAft>
              <a:buFont typeface="Symbol" panose="05050102010706020507" pitchFamily="18" charset="2"/>
              <a:buChar char=""/>
            </a:pPr>
            <a:r>
              <a:rPr lang="es-CO" sz="1200" dirty="0">
                <a:effectLst/>
                <a:latin typeface="Arial" panose="020B0604020202020204" pitchFamily="34" charset="0"/>
                <a:ea typeface="Calibri" panose="020F0502020204030204" pitchFamily="34" charset="0"/>
                <a:cs typeface="Times New Roman" panose="02020603050405020304" pitchFamily="18" charset="0"/>
              </a:rPr>
              <a:t>La adopción del enfoque de sistema seguro y los programas de gestión de la velocidad son cruciales en las áreas urbanas que no solo mejorarán la seguridad vial, sino que también respaldarán otros desafíos clave que enfrentan las ciudades como la desigualdad, la contaminación y la necesidad de responder al cambio climático. Estamos dando también un enfoque especial hacia la movilidad segura de niños y motociclistas.</a:t>
            </a:r>
            <a:endParaRPr lang="es-CO" sz="1200" dirty="0">
              <a:effectLst/>
              <a:latin typeface="Arial" panose="020B060402020202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s-CO" sz="1200" dirty="0">
                <a:effectLst/>
                <a:latin typeface="Arial" panose="020B0604020202020204" pitchFamily="34" charset="0"/>
                <a:ea typeface="Calibri" panose="020F0502020204030204" pitchFamily="34" charset="0"/>
                <a:cs typeface="Times New Roman" panose="02020603050405020304" pitchFamily="18" charset="0"/>
              </a:rPr>
              <a:t>La flota de vehículos motorizados de dos y tres ruedas (PTW) está creciendo rápidamente y se está convirtiendo en uno de los principales medios de transporte de personas y mercancías en muchos países. Sin embargo, este modo de transporte representa más de 286.000 muertes cada año en todo el mundo, alrededor del 23% de todas las muertes por siniestros de tránsito y el 28% en América Latina. Este alarmante número de muertes potencialmente evitables pone de relieve la necesidad de una mayor atención en torno a las motocicletas y su uso en la política de movilidad y seguridad vial.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8749F4D-B6A7-4A0B-82C2-CF0C162A35A3}" type="slidenum">
              <a:rPr lang="en-US" smtClean="0"/>
              <a:t>18</a:t>
            </a:fld>
            <a:endParaRPr lang="en-US"/>
          </a:p>
        </p:txBody>
      </p:sp>
    </p:spTree>
    <p:extLst>
      <p:ext uri="{BB962C8B-B14F-4D97-AF65-F5344CB8AC3E}">
        <p14:creationId xmlns:p14="http://schemas.microsoft.com/office/powerpoint/2010/main" val="483568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b="1">
                <a:effectLst/>
                <a:latin typeface="Arial" panose="020B0604020202020204" pitchFamily="34" charset="0"/>
                <a:ea typeface="Calibri" panose="020F0502020204030204" pitchFamily="34" charset="0"/>
                <a:cs typeface="Times New Roman" panose="02020603050405020304" pitchFamily="18" charset="0"/>
              </a:rPr>
              <a:t>Infraestructura segura: </a:t>
            </a:r>
            <a:r>
              <a:rPr lang="es-CO" sz="1200">
                <a:effectLst/>
                <a:latin typeface="Arial" panose="020B0604020202020204" pitchFamily="34" charset="0"/>
                <a:ea typeface="Calibri" panose="020F0502020204030204" pitchFamily="34" charset="0"/>
                <a:cs typeface="Times New Roman" panose="02020603050405020304" pitchFamily="18" charset="0"/>
              </a:rPr>
              <a:t>mejores calles y carreteras, más seguras e inclusivas, no solo para el ocupante del vehículo sino para todos los usuarios.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a:effectLst/>
                <a:latin typeface="Arial" panose="020B0604020202020204" pitchFamily="34" charset="0"/>
                <a:ea typeface="Calibri" panose="020F0502020204030204" pitchFamily="34" charset="0"/>
                <a:cs typeface="Times New Roman" panose="02020603050405020304" pitchFamily="18" charset="0"/>
              </a:rPr>
              <a:t>El diseño de las calles y carreteras y sus condiciones es el núcleo de un sistema seguro y, por tanto, la eficacia de otras medidas depende de ello. Sin una infraestructura segura, incluso si obtenemos vehículos seguros, comportamientos seguros y una buena gestión, sería extremadamente difícil obtener resultados sostenibles en la reducción de la exposición al riesgo y la incidencia de siniestros de tráfico</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a:effectLst/>
                <a:latin typeface="Arial" panose="020B0604020202020204" pitchFamily="34" charset="0"/>
                <a:ea typeface="Calibri" panose="020F0502020204030204" pitchFamily="34" charset="0"/>
                <a:cs typeface="Times New Roman" panose="02020603050405020304" pitchFamily="18" charset="0"/>
              </a:rPr>
              <a:t>Cuando hablamos de infraestructura, es importante resaltar que no solo estamos hablando de calles y carreteras, sino también de esa infraestructura necesaria para promover y facilitar el transporte público y modos alternativos de movilidad, en particular la movilidad activa: caminar y andar en Bicicleta.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a:effectLst/>
                <a:latin typeface="Arial" panose="020B0604020202020204" pitchFamily="34" charset="0"/>
                <a:ea typeface="Calibri" panose="020F0502020204030204" pitchFamily="34" charset="0"/>
                <a:cs typeface="Times New Roman" panose="02020603050405020304" pitchFamily="18" charset="0"/>
              </a:rPr>
              <a:t>Actualmente estamos trabajando con los gobiernos para asegurar que los proyectos financiados por el Banco cumplan con los mejores estándares de seguridad vial, resaltando la importancia de contar con programas de gestión de activos viales que incluyan auditorias e inspecciones periódicas de seguridad vial.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a:effectLst/>
                <a:latin typeface="Arial" panose="020B0604020202020204" pitchFamily="34" charset="0"/>
                <a:ea typeface="Calibri" panose="020F0502020204030204" pitchFamily="34" charset="0"/>
                <a:cs typeface="Times New Roman" panose="02020603050405020304" pitchFamily="18" charset="0"/>
              </a:rPr>
              <a:t>Al mismo tiempo, estamos trabajando en el desarrollo y fortalecimiento de las capacidades locales para realizar con éxito estas auditorías e inspecciones. Así como el uso de iRAP, ya que consideramos de gran importancia aplicar esta metodología para evaluar la infraestructura vial y priorizar las inversiones necesarias para proveer caminos más seguros.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a:effectLst/>
                <a:latin typeface="Arial" panose="020B0604020202020204" pitchFamily="34" charset="0"/>
                <a:ea typeface="Calibri" panose="020F0502020204030204" pitchFamily="34" charset="0"/>
                <a:cs typeface="Times New Roman" panose="02020603050405020304" pitchFamily="18" charset="0"/>
              </a:rPr>
              <a:t>Con el apoyo del BID se han </a:t>
            </a:r>
            <a:r>
              <a:rPr lang="es-ES" sz="1200">
                <a:effectLst/>
                <a:latin typeface="Arial" panose="020B0604020202020204" pitchFamily="34" charset="0"/>
                <a:ea typeface="Calibri" panose="020F0502020204030204" pitchFamily="34" charset="0"/>
                <a:cs typeface="Times New Roman" panose="02020603050405020304" pitchFamily="18" charset="0"/>
              </a:rPr>
              <a:t>evaluado más de 25.000 km de carreteras en Ecuador, República Dominicana, Brasil, Mesoamérica, Colombia (este último con el apoyo del Banco Mundial). Además, hemos desarrollado un piloto de evaluación de carreteras utilizando inteligencia artificial, en un programa que se llama </a:t>
            </a:r>
            <a:r>
              <a:rPr lang="es-ES" sz="1200" err="1">
                <a:effectLst/>
                <a:latin typeface="Arial" panose="020B0604020202020204" pitchFamily="34" charset="0"/>
                <a:ea typeface="Calibri" panose="020F0502020204030204" pitchFamily="34" charset="0"/>
                <a:cs typeface="Times New Roman" panose="02020603050405020304" pitchFamily="18" charset="0"/>
              </a:rPr>
              <a:t>ViaSegura</a:t>
            </a:r>
            <a:r>
              <a:rPr lang="es-ES" sz="1200">
                <a:effectLst/>
                <a:latin typeface="Arial" panose="020B0604020202020204" pitchFamily="34" charset="0"/>
                <a:ea typeface="Calibri" panose="020F0502020204030204" pitchFamily="34" charset="0"/>
                <a:cs typeface="Times New Roman" panose="02020603050405020304" pitchFamily="18" charset="0"/>
              </a:rPr>
              <a:t>, que reduce los costos y tiempos de evaluación.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115000"/>
              </a:lnSpc>
              <a:spcBef>
                <a:spcPts val="0"/>
              </a:spcBef>
              <a:spcAft>
                <a:spcPts val="1000"/>
              </a:spcAft>
              <a:buFontTx/>
              <a:buChar char="-"/>
            </a:pPr>
            <a:endParaRPr lang="en-US"/>
          </a:p>
        </p:txBody>
      </p:sp>
      <p:sp>
        <p:nvSpPr>
          <p:cNvPr id="4" name="Slide Number Placeholder 3"/>
          <p:cNvSpPr>
            <a:spLocks noGrp="1"/>
          </p:cNvSpPr>
          <p:nvPr>
            <p:ph type="sldNum" sz="quarter" idx="5"/>
          </p:nvPr>
        </p:nvSpPr>
        <p:spPr/>
        <p:txBody>
          <a:bodyPr/>
          <a:lstStyle/>
          <a:p>
            <a:fld id="{78749F4D-B6A7-4A0B-82C2-CF0C162A35A3}" type="slidenum">
              <a:rPr lang="en-US" smtClean="0"/>
              <a:t>19</a:t>
            </a:fld>
            <a:endParaRPr lang="en-US"/>
          </a:p>
        </p:txBody>
      </p:sp>
    </p:spTree>
    <p:extLst>
      <p:ext uri="{BB962C8B-B14F-4D97-AF65-F5344CB8AC3E}">
        <p14:creationId xmlns:p14="http://schemas.microsoft.com/office/powerpoint/2010/main" val="2793614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b="1" dirty="0">
                <a:effectLst/>
                <a:latin typeface="Arial" panose="020B0604020202020204" pitchFamily="34" charset="0"/>
                <a:ea typeface="Calibri" panose="020F0502020204030204" pitchFamily="34" charset="0"/>
                <a:cs typeface="Times New Roman" panose="02020603050405020304" pitchFamily="18" charset="0"/>
              </a:rPr>
              <a:t>Infraestructura segura: </a:t>
            </a:r>
            <a:r>
              <a:rPr lang="es-CO" sz="1200" dirty="0">
                <a:effectLst/>
                <a:latin typeface="Arial" panose="020B0604020202020204" pitchFamily="34" charset="0"/>
                <a:ea typeface="Calibri" panose="020F0502020204030204" pitchFamily="34" charset="0"/>
                <a:cs typeface="Times New Roman" panose="02020603050405020304" pitchFamily="18" charset="0"/>
              </a:rPr>
              <a:t>mejores calles y carreteras, más seguras e inclusivas, no solo para el ocupante del vehículo sino para todos los usuarios.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dirty="0">
                <a:effectLst/>
                <a:latin typeface="Arial" panose="020B0604020202020204" pitchFamily="34" charset="0"/>
                <a:ea typeface="Calibri" panose="020F0502020204030204" pitchFamily="34" charset="0"/>
                <a:cs typeface="Times New Roman" panose="02020603050405020304" pitchFamily="18" charset="0"/>
              </a:rPr>
              <a:t>El diseño de las calles y carreteras y sus condiciones es el núcleo de un sistema seguro y, por tanto, la eficacia de otras medidas depende de ello. Sin una infraestructura segura, incluso si obtenemos vehículos seguros, comportamientos seguros y una buena gestión, sería extremadamente difícil obtener resultados sostenibles en la reducción de la exposición al riesgo y la incidencia de siniestros de tráfico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dirty="0">
                <a:effectLst/>
                <a:latin typeface="Arial" panose="020B0604020202020204" pitchFamily="34" charset="0"/>
                <a:ea typeface="Calibri" panose="020F0502020204030204" pitchFamily="34" charset="0"/>
                <a:cs typeface="Times New Roman" panose="02020603050405020304" pitchFamily="18" charset="0"/>
              </a:rPr>
              <a:t>Cuando hablamos de infraestructura, es importante resaltar que no solo estamos hablando de calles y carreteras, sino también de esa infraestructura necesaria para promover y facilitar el transporte público y modos alternativos de movilidad, en particular la movilidad activa: caminar y andar en Bicicleta.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dirty="0">
                <a:effectLst/>
                <a:latin typeface="Arial" panose="020B0604020202020204" pitchFamily="34" charset="0"/>
                <a:ea typeface="Calibri" panose="020F0502020204030204" pitchFamily="34" charset="0"/>
                <a:cs typeface="Times New Roman" panose="02020603050405020304" pitchFamily="18" charset="0"/>
              </a:rPr>
              <a:t>Actualmente estamos trabajando con los gobiernos para asegurar que los proyectos financiados por el Banco cumplan con los mejores estándares de seguridad vial, resaltando la importancia de contar con programas de gestión de activos viales que incluyan auditorias e inspecciones periódicas de seguridad vial.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dirty="0">
                <a:effectLst/>
                <a:latin typeface="Arial" panose="020B0604020202020204" pitchFamily="34" charset="0"/>
                <a:ea typeface="Calibri" panose="020F0502020204030204" pitchFamily="34" charset="0"/>
                <a:cs typeface="Times New Roman" panose="02020603050405020304" pitchFamily="18" charset="0"/>
              </a:rPr>
              <a:t>Al mismo tiempo, estamos trabajando en el desarrollo y fortalecimiento de las capacidades locales para realizar con éxito estas auditorías e inspecciones. Así como el uso de iRAP, ya que consideramos de gran importancia aplicar esta metodología para evaluar la infraestructura vial y priorizar las inversiones necesarias para proveer caminos más seguros.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Font typeface="Symbol" panose="05050102010706020507" pitchFamily="18" charset="2"/>
              <a:buChar char=""/>
              <a:tabLst>
                <a:tab pos="457200" algn="l"/>
              </a:tabLst>
            </a:pPr>
            <a:r>
              <a:rPr lang="es-CO" sz="1200" dirty="0">
                <a:effectLst/>
                <a:latin typeface="Arial" panose="020B0604020202020204" pitchFamily="34" charset="0"/>
                <a:ea typeface="Calibri" panose="020F0502020204030204" pitchFamily="34" charset="0"/>
                <a:cs typeface="Times New Roman" panose="02020603050405020304" pitchFamily="18" charset="0"/>
              </a:rPr>
              <a:t>Con el apoyo del BID se han </a:t>
            </a:r>
            <a:r>
              <a:rPr lang="es-ES" sz="1200" dirty="0">
                <a:effectLst/>
                <a:latin typeface="Arial" panose="020B0604020202020204" pitchFamily="34" charset="0"/>
                <a:ea typeface="Calibri" panose="020F0502020204030204" pitchFamily="34" charset="0"/>
                <a:cs typeface="Times New Roman" panose="02020603050405020304" pitchFamily="18" charset="0"/>
              </a:rPr>
              <a:t>evaluado más de 25.000 km de carreteras en Ecuador, República Dominicana, Brasil, Mesoamérica, Colombia (este último con el apoyo del Banco Mundial). Además, hemos desarrollado un piloto de evaluación de carreteras utilizando inteligencia artificial, en un programa que se llama </a:t>
            </a:r>
            <a:r>
              <a:rPr lang="es-ES" sz="1200" dirty="0" err="1">
                <a:effectLst/>
                <a:latin typeface="Arial" panose="020B0604020202020204" pitchFamily="34" charset="0"/>
                <a:ea typeface="Calibri" panose="020F0502020204030204" pitchFamily="34" charset="0"/>
                <a:cs typeface="Times New Roman" panose="02020603050405020304" pitchFamily="18" charset="0"/>
              </a:rPr>
              <a:t>ViaSegura</a:t>
            </a:r>
            <a:r>
              <a:rPr lang="es-ES" sz="1200" dirty="0">
                <a:effectLst/>
                <a:latin typeface="Arial" panose="020B0604020202020204" pitchFamily="34" charset="0"/>
                <a:ea typeface="Calibri" panose="020F0502020204030204" pitchFamily="34" charset="0"/>
                <a:cs typeface="Times New Roman" panose="02020603050405020304" pitchFamily="18" charset="0"/>
              </a:rPr>
              <a:t>, que reduce los costos y tiempos de evaluación.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115000"/>
              </a:lnSpc>
              <a:spcBef>
                <a:spcPts val="0"/>
              </a:spcBef>
              <a:spcAft>
                <a:spcPts val="1000"/>
              </a:spcAft>
              <a:buFontTx/>
              <a:buChar char="-"/>
            </a:pPr>
            <a:endParaRPr lang="en-US" dirty="0"/>
          </a:p>
          <a:p>
            <a:pPr marL="285750" marR="0" lvl="0" indent="-285750" algn="just">
              <a:lnSpc>
                <a:spcPct val="115000"/>
              </a:lnSpc>
              <a:spcBef>
                <a:spcPts val="0"/>
              </a:spcBef>
              <a:spcAft>
                <a:spcPts val="1000"/>
              </a:spcAft>
              <a:buFontTx/>
              <a:buChar char="-"/>
            </a:pPr>
            <a:endParaRPr lang="en-US" dirty="0"/>
          </a:p>
        </p:txBody>
      </p:sp>
      <p:sp>
        <p:nvSpPr>
          <p:cNvPr id="4" name="Slide Number Placeholder 3"/>
          <p:cNvSpPr>
            <a:spLocks noGrp="1"/>
          </p:cNvSpPr>
          <p:nvPr>
            <p:ph type="sldNum" sz="quarter" idx="5"/>
          </p:nvPr>
        </p:nvSpPr>
        <p:spPr/>
        <p:txBody>
          <a:bodyPr/>
          <a:lstStyle/>
          <a:p>
            <a:fld id="{78749F4D-B6A7-4A0B-82C2-CF0C162A35A3}" type="slidenum">
              <a:rPr lang="en-US" smtClean="0"/>
              <a:t>20</a:t>
            </a:fld>
            <a:endParaRPr lang="en-US"/>
          </a:p>
        </p:txBody>
      </p:sp>
    </p:spTree>
    <p:extLst>
      <p:ext uri="{BB962C8B-B14F-4D97-AF65-F5344CB8AC3E}">
        <p14:creationId xmlns:p14="http://schemas.microsoft.com/office/powerpoint/2010/main" val="1157923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FCD28B-2D61-EAD5-E8C3-B17A8C51B6F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UY"/>
          </a:p>
        </p:txBody>
      </p:sp>
      <p:sp>
        <p:nvSpPr>
          <p:cNvPr id="3" name="Subtítulo 2">
            <a:extLst>
              <a:ext uri="{FF2B5EF4-FFF2-40B4-BE49-F238E27FC236}">
                <a16:creationId xmlns:a16="http://schemas.microsoft.com/office/drawing/2014/main" id="{10613F30-CED2-E651-2623-1A825B9E7F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UY"/>
          </a:p>
        </p:txBody>
      </p:sp>
      <p:sp>
        <p:nvSpPr>
          <p:cNvPr id="4" name="Marcador de fecha 3">
            <a:extLst>
              <a:ext uri="{FF2B5EF4-FFF2-40B4-BE49-F238E27FC236}">
                <a16:creationId xmlns:a16="http://schemas.microsoft.com/office/drawing/2014/main" id="{08016585-486A-354A-A76E-9F268CB5AAB9}"/>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04906BAE-E860-12F9-D2FF-FDB7BAE85A0F}"/>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67124878-5492-D7A4-D2FC-2ACD8B9DC6E3}"/>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2134305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1E37B9-9816-EFBF-DEE0-3489ADA34A01}"/>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ECF74833-0E41-F3A4-5214-6A5AE4199AF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1E69C1F6-13E3-9F4D-7D03-72BDA8B4C652}"/>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7B89906A-ECA7-15AE-14CB-9DE37C7F9263}"/>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3F5D5335-0450-8CF1-5854-51211012C51C}"/>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88652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E3018F-B61E-EC23-7F92-6BD2DFFD0AB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E6176350-F233-749F-6AF4-860955CC24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6EF9A4B-AE07-6B07-12A0-3F7E2C78F4E3}"/>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75CC9A47-F98A-DD79-5932-03464F07C00E}"/>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35A827D0-059C-BD40-E023-51EF6B5D17E4}"/>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3009049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13A4C8-05AF-6060-FC28-C3335154E9BB}"/>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2258B4D1-ABBC-E3E7-B27C-B7D6D297AF8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contenido 3">
            <a:extLst>
              <a:ext uri="{FF2B5EF4-FFF2-40B4-BE49-F238E27FC236}">
                <a16:creationId xmlns:a16="http://schemas.microsoft.com/office/drawing/2014/main" id="{00ECD56E-60E6-EB4A-780F-040C9BBB55C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Marcador de fecha 4">
            <a:extLst>
              <a:ext uri="{FF2B5EF4-FFF2-40B4-BE49-F238E27FC236}">
                <a16:creationId xmlns:a16="http://schemas.microsoft.com/office/drawing/2014/main" id="{4BA40076-968C-6EE6-A364-4AB1EAEFCA01}"/>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6" name="Marcador de pie de página 5">
            <a:extLst>
              <a:ext uri="{FF2B5EF4-FFF2-40B4-BE49-F238E27FC236}">
                <a16:creationId xmlns:a16="http://schemas.microsoft.com/office/drawing/2014/main" id="{A0E20689-ED0B-891B-7591-9D49E59FA77C}"/>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1ADC0E81-367F-399E-7D67-74950595EBD4}"/>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2654878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FAEC6D-7E08-E2E0-158E-48AC3D4C96A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A8D0F2E1-45F8-A8EC-3240-EB71EF2128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EB6224E-E6EA-2561-A600-7E7C4D4A516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Marcador de texto 4">
            <a:extLst>
              <a:ext uri="{FF2B5EF4-FFF2-40B4-BE49-F238E27FC236}">
                <a16:creationId xmlns:a16="http://schemas.microsoft.com/office/drawing/2014/main" id="{B868F336-BDE8-FAA1-EB48-50D8B63AEE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48A2CE0-1A15-2EBF-0BC4-724809C85D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7" name="Marcador de fecha 6">
            <a:extLst>
              <a:ext uri="{FF2B5EF4-FFF2-40B4-BE49-F238E27FC236}">
                <a16:creationId xmlns:a16="http://schemas.microsoft.com/office/drawing/2014/main" id="{1A5B474F-41BE-BDA0-07D4-1B051A78312E}"/>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8" name="Marcador de pie de página 7">
            <a:extLst>
              <a:ext uri="{FF2B5EF4-FFF2-40B4-BE49-F238E27FC236}">
                <a16:creationId xmlns:a16="http://schemas.microsoft.com/office/drawing/2014/main" id="{D25D733D-004E-3C28-6AD2-2A10A4316551}"/>
              </a:ext>
            </a:extLst>
          </p:cNvPr>
          <p:cNvSpPr>
            <a:spLocks noGrp="1"/>
          </p:cNvSpPr>
          <p:nvPr>
            <p:ph type="ftr" sz="quarter" idx="11"/>
          </p:nvPr>
        </p:nvSpPr>
        <p:spPr/>
        <p:txBody>
          <a:bodyPr/>
          <a:lstStyle/>
          <a:p>
            <a:endParaRPr lang="es-UY"/>
          </a:p>
        </p:txBody>
      </p:sp>
      <p:sp>
        <p:nvSpPr>
          <p:cNvPr id="9" name="Marcador de número de diapositiva 8">
            <a:extLst>
              <a:ext uri="{FF2B5EF4-FFF2-40B4-BE49-F238E27FC236}">
                <a16:creationId xmlns:a16="http://schemas.microsoft.com/office/drawing/2014/main" id="{633309EB-3308-2DA8-A97C-D0DC6CF82C7E}"/>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215945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6D25F8-245F-91B8-C938-514CED363E76}"/>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fecha 2">
            <a:extLst>
              <a:ext uri="{FF2B5EF4-FFF2-40B4-BE49-F238E27FC236}">
                <a16:creationId xmlns:a16="http://schemas.microsoft.com/office/drawing/2014/main" id="{FC8BCAC0-427F-D330-AE2E-D9C6DCA7A4D1}"/>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4" name="Marcador de pie de página 3">
            <a:extLst>
              <a:ext uri="{FF2B5EF4-FFF2-40B4-BE49-F238E27FC236}">
                <a16:creationId xmlns:a16="http://schemas.microsoft.com/office/drawing/2014/main" id="{7B5D295D-4D60-9083-38BD-078F11592E83}"/>
              </a:ext>
            </a:extLst>
          </p:cNvPr>
          <p:cNvSpPr>
            <a:spLocks noGrp="1"/>
          </p:cNvSpPr>
          <p:nvPr>
            <p:ph type="ftr" sz="quarter" idx="11"/>
          </p:nvPr>
        </p:nvSpPr>
        <p:spPr/>
        <p:txBody>
          <a:bodyPr/>
          <a:lstStyle/>
          <a:p>
            <a:endParaRPr lang="es-UY"/>
          </a:p>
        </p:txBody>
      </p:sp>
      <p:sp>
        <p:nvSpPr>
          <p:cNvPr id="5" name="Marcador de número de diapositiva 4">
            <a:extLst>
              <a:ext uri="{FF2B5EF4-FFF2-40B4-BE49-F238E27FC236}">
                <a16:creationId xmlns:a16="http://schemas.microsoft.com/office/drawing/2014/main" id="{C2741E11-A428-ED33-2944-F5EAEB5E779F}"/>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548066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76B640-E997-5B8E-A3B3-13C9F8FCFF17}"/>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3" name="Marcador de pie de página 2">
            <a:extLst>
              <a:ext uri="{FF2B5EF4-FFF2-40B4-BE49-F238E27FC236}">
                <a16:creationId xmlns:a16="http://schemas.microsoft.com/office/drawing/2014/main" id="{53B6B042-934E-FCB0-72A7-8AA71C33CDE9}"/>
              </a:ext>
            </a:extLst>
          </p:cNvPr>
          <p:cNvSpPr>
            <a:spLocks noGrp="1"/>
          </p:cNvSpPr>
          <p:nvPr>
            <p:ph type="ftr" sz="quarter" idx="11"/>
          </p:nvPr>
        </p:nvSpPr>
        <p:spPr/>
        <p:txBody>
          <a:bodyPr/>
          <a:lstStyle/>
          <a:p>
            <a:endParaRPr lang="es-UY"/>
          </a:p>
        </p:txBody>
      </p:sp>
      <p:sp>
        <p:nvSpPr>
          <p:cNvPr id="4" name="Marcador de número de diapositiva 3">
            <a:extLst>
              <a:ext uri="{FF2B5EF4-FFF2-40B4-BE49-F238E27FC236}">
                <a16:creationId xmlns:a16="http://schemas.microsoft.com/office/drawing/2014/main" id="{744443F7-6416-3FDF-6EC5-3E7B5BA27EAF}"/>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3779107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08B89D-3666-9544-2444-1858946DCB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AF7BBAA9-7D0D-DFB3-8A93-5721F50AEF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texto 3">
            <a:extLst>
              <a:ext uri="{FF2B5EF4-FFF2-40B4-BE49-F238E27FC236}">
                <a16:creationId xmlns:a16="http://schemas.microsoft.com/office/drawing/2014/main" id="{7E7F1DB3-5AD0-F081-0F88-68F7D0A16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3FF5989-E6EF-74E6-214F-AFA3F30817D9}"/>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6" name="Marcador de pie de página 5">
            <a:extLst>
              <a:ext uri="{FF2B5EF4-FFF2-40B4-BE49-F238E27FC236}">
                <a16:creationId xmlns:a16="http://schemas.microsoft.com/office/drawing/2014/main" id="{B40ED223-7832-8873-C540-C98FE914C1C0}"/>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F543BB5A-E000-6416-F48B-024106E44A85}"/>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1039435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AFE891-1DBE-294D-E03A-00ACEF0FA7F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Y"/>
          </a:p>
        </p:txBody>
      </p:sp>
      <p:sp>
        <p:nvSpPr>
          <p:cNvPr id="3" name="Marcador de posición de imagen 2">
            <a:extLst>
              <a:ext uri="{FF2B5EF4-FFF2-40B4-BE49-F238E27FC236}">
                <a16:creationId xmlns:a16="http://schemas.microsoft.com/office/drawing/2014/main" id="{5EC11DC7-AA4A-78E0-3640-3F80A86C26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UY"/>
          </a:p>
        </p:txBody>
      </p:sp>
      <p:sp>
        <p:nvSpPr>
          <p:cNvPr id="4" name="Marcador de texto 3">
            <a:extLst>
              <a:ext uri="{FF2B5EF4-FFF2-40B4-BE49-F238E27FC236}">
                <a16:creationId xmlns:a16="http://schemas.microsoft.com/office/drawing/2014/main" id="{A8503828-81CA-EBC1-6F35-955C7E0A75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A3889CC-FE4B-1545-BCB9-899F40ED67F8}"/>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6" name="Marcador de pie de página 5">
            <a:extLst>
              <a:ext uri="{FF2B5EF4-FFF2-40B4-BE49-F238E27FC236}">
                <a16:creationId xmlns:a16="http://schemas.microsoft.com/office/drawing/2014/main" id="{4FEA63A7-FFD6-BEAA-F0A0-EBE8E34FC25B}"/>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F4937477-FDE3-11CF-BD5D-D5A6B73B09E5}"/>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3406666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D59B00-E550-499A-178E-6EEADEAFD1CB}"/>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texto vertical 2">
            <a:extLst>
              <a:ext uri="{FF2B5EF4-FFF2-40B4-BE49-F238E27FC236}">
                <a16:creationId xmlns:a16="http://schemas.microsoft.com/office/drawing/2014/main" id="{FA565F51-6145-E69B-0403-33036F1586B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0455793E-70C5-3B96-82AC-D912DF5FF99B}"/>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BFC1C2DA-98EF-4E94-B174-36B8D03A4945}"/>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1DC02714-00DA-E2A6-FD38-76E5214AA49E}"/>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4072613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0E9469A-A5CF-8507-69A6-045B4E0BE7F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UY"/>
          </a:p>
        </p:txBody>
      </p:sp>
      <p:sp>
        <p:nvSpPr>
          <p:cNvPr id="3" name="Marcador de texto vertical 2">
            <a:extLst>
              <a:ext uri="{FF2B5EF4-FFF2-40B4-BE49-F238E27FC236}">
                <a16:creationId xmlns:a16="http://schemas.microsoft.com/office/drawing/2014/main" id="{4B18D53D-AE08-B5F6-A242-9ACAB30979C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624BD6FE-6A0B-F141-7840-57D4C2655E4D}"/>
              </a:ext>
            </a:extLst>
          </p:cNvPr>
          <p:cNvSpPr>
            <a:spLocks noGrp="1"/>
          </p:cNvSpPr>
          <p:nvPr>
            <p:ph type="dt" sz="half" idx="10"/>
          </p:nvPr>
        </p:nvSpPr>
        <p:spPr/>
        <p:txBody>
          <a:body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7AE82DCE-FE88-F672-0280-3CED2C8ABD1C}"/>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AC392DF3-9559-275B-A2B7-885CF2497AEB}"/>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673573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spTree>
      <p:nvGrpSpPr>
        <p:cNvPr id="1" name="Shape 10"/>
        <p:cNvGrpSpPr/>
        <p:nvPr/>
      </p:nvGrpSpPr>
      <p:grpSpPr>
        <a:xfrm>
          <a:off x="0" y="0"/>
          <a:ext cx="0" cy="0"/>
          <a:chOff x="0" y="0"/>
          <a:chExt cx="0" cy="0"/>
        </a:xfrm>
      </p:grpSpPr>
      <p:pic>
        <p:nvPicPr>
          <p:cNvPr id="11" name="Google Shape;11;p13"/>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2" name="Google Shape;12;p13"/>
          <p:cNvPicPr preferRelativeResize="0"/>
          <p:nvPr/>
        </p:nvPicPr>
        <p:blipFill rotWithShape="1">
          <a:blip r:embed="rId3">
            <a:alphaModFix/>
          </a:blip>
          <a:srcRect t="48058" b="7455"/>
          <a:stretch/>
        </p:blipFill>
        <p:spPr>
          <a:xfrm rot="10800000" flipH="1">
            <a:off x="-1105936" y="0"/>
            <a:ext cx="7201936" cy="6857997"/>
          </a:xfrm>
          <a:prstGeom prst="rect">
            <a:avLst/>
          </a:prstGeom>
          <a:noFill/>
          <a:ln>
            <a:noFill/>
          </a:ln>
        </p:spPr>
      </p:pic>
      <p:pic>
        <p:nvPicPr>
          <p:cNvPr id="13" name="Google Shape;13;p13"/>
          <p:cNvPicPr preferRelativeResize="0"/>
          <p:nvPr/>
        </p:nvPicPr>
        <p:blipFill rotWithShape="1">
          <a:blip r:embed="rId4">
            <a:alphaModFix/>
          </a:blip>
          <a:srcRect/>
          <a:stretch/>
        </p:blipFill>
        <p:spPr>
          <a:xfrm>
            <a:off x="10923815" y="6071149"/>
            <a:ext cx="1648124" cy="753023"/>
          </a:xfrm>
          <a:prstGeom prst="rect">
            <a:avLst/>
          </a:prstGeom>
          <a:noFill/>
          <a:ln>
            <a:noFill/>
          </a:ln>
        </p:spPr>
      </p:pic>
    </p:spTree>
    <p:extLst>
      <p:ext uri="{BB962C8B-B14F-4D97-AF65-F5344CB8AC3E}">
        <p14:creationId xmlns:p14="http://schemas.microsoft.com/office/powerpoint/2010/main" val="42493151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18"/>
        <p:cNvGrpSpPr/>
        <p:nvPr/>
      </p:nvGrpSpPr>
      <p:grpSpPr>
        <a:xfrm>
          <a:off x="0" y="0"/>
          <a:ext cx="0" cy="0"/>
          <a:chOff x="0" y="0"/>
          <a:chExt cx="0" cy="0"/>
        </a:xfrm>
      </p:grpSpPr>
    </p:spTree>
    <p:extLst>
      <p:ext uri="{BB962C8B-B14F-4D97-AF65-F5344CB8AC3E}">
        <p14:creationId xmlns:p14="http://schemas.microsoft.com/office/powerpoint/2010/main" val="2719319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664AA03-D60D-9F21-925D-6A2EECA26F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06074969-0243-F427-A942-F63BD66DE1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967DCA16-167E-5027-E7AC-45883EFE16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602F2-A6D0-4156-B11D-0A42E678826D}" type="datetimeFigureOut">
              <a:rPr lang="es-UY" smtClean="0"/>
              <a:t>10/4/2024</a:t>
            </a:fld>
            <a:endParaRPr lang="es-UY"/>
          </a:p>
        </p:txBody>
      </p:sp>
      <p:sp>
        <p:nvSpPr>
          <p:cNvPr id="5" name="Marcador de pie de página 4">
            <a:extLst>
              <a:ext uri="{FF2B5EF4-FFF2-40B4-BE49-F238E27FC236}">
                <a16:creationId xmlns:a16="http://schemas.microsoft.com/office/drawing/2014/main" id="{8DFC5C2C-0A5C-438C-2A47-948601B2A2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UY"/>
          </a:p>
        </p:txBody>
      </p:sp>
      <p:sp>
        <p:nvSpPr>
          <p:cNvPr id="6" name="Marcador de número de diapositiva 5">
            <a:extLst>
              <a:ext uri="{FF2B5EF4-FFF2-40B4-BE49-F238E27FC236}">
                <a16:creationId xmlns:a16="http://schemas.microsoft.com/office/drawing/2014/main" id="{D62748FF-C53F-37AC-BAA8-AAF7EBAA08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E7419-E1EC-48B2-A957-27313CDAAAA3}" type="slidenum">
              <a:rPr lang="es-UY" smtClean="0"/>
              <a:t>‹Nº›</a:t>
            </a:fld>
            <a:endParaRPr lang="es-UY"/>
          </a:p>
        </p:txBody>
      </p:sp>
    </p:spTree>
    <p:extLst>
      <p:ext uri="{BB962C8B-B14F-4D97-AF65-F5344CB8AC3E}">
        <p14:creationId xmlns:p14="http://schemas.microsoft.com/office/powerpoint/2010/main" val="4294964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vizhub.healthdata.org/gbd-compare/" TargetMode="Externa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vizhub.healthdata.org/gbd-compare/" TargetMode="Externa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3.pn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F519467-BBEA-57B0-E3E3-E743EB755B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Imagen 9">
            <a:extLst>
              <a:ext uri="{FF2B5EF4-FFF2-40B4-BE49-F238E27FC236}">
                <a16:creationId xmlns:a16="http://schemas.microsoft.com/office/drawing/2014/main" id="{017CC5F3-CE9D-7EF4-E1B4-813994146C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6907" y="2005958"/>
            <a:ext cx="9478185" cy="3671823"/>
          </a:xfrm>
          <a:prstGeom prst="rect">
            <a:avLst/>
          </a:prstGeom>
        </p:spPr>
      </p:pic>
      <p:pic>
        <p:nvPicPr>
          <p:cNvPr id="12" name="Imagen 11">
            <a:extLst>
              <a:ext uri="{FF2B5EF4-FFF2-40B4-BE49-F238E27FC236}">
                <a16:creationId xmlns:a16="http://schemas.microsoft.com/office/drawing/2014/main" id="{31A1062D-77AA-8B36-08F4-867E088A7E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83630" y="5902416"/>
            <a:ext cx="6081393" cy="642543"/>
          </a:xfrm>
          <a:prstGeom prst="rect">
            <a:avLst/>
          </a:prstGeom>
        </p:spPr>
      </p:pic>
      <p:pic>
        <p:nvPicPr>
          <p:cNvPr id="15" name="Imagen 14">
            <a:extLst>
              <a:ext uri="{FF2B5EF4-FFF2-40B4-BE49-F238E27FC236}">
                <a16:creationId xmlns:a16="http://schemas.microsoft.com/office/drawing/2014/main" id="{AE1D73CE-3EAC-C328-FF28-958277E998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9146" y="442743"/>
            <a:ext cx="6253706" cy="1318290"/>
          </a:xfrm>
          <a:prstGeom prst="rect">
            <a:avLst/>
          </a:prstGeom>
        </p:spPr>
      </p:pic>
      <p:sp>
        <p:nvSpPr>
          <p:cNvPr id="16" name="CuadroTexto 15">
            <a:extLst>
              <a:ext uri="{FF2B5EF4-FFF2-40B4-BE49-F238E27FC236}">
                <a16:creationId xmlns:a16="http://schemas.microsoft.com/office/drawing/2014/main" id="{349F4D08-812C-B693-20E8-3F75534B8D60}"/>
              </a:ext>
            </a:extLst>
          </p:cNvPr>
          <p:cNvSpPr txBox="1"/>
          <p:nvPr/>
        </p:nvSpPr>
        <p:spPr>
          <a:xfrm>
            <a:off x="1737709" y="2480295"/>
            <a:ext cx="8773231" cy="1246495"/>
          </a:xfrm>
          <a:prstGeom prst="rect">
            <a:avLst/>
          </a:prstGeom>
          <a:noFill/>
        </p:spPr>
        <p:txBody>
          <a:bodyPr wrap="square" rtlCol="0">
            <a:spAutoFit/>
          </a:bodyPr>
          <a:lstStyle/>
          <a:p>
            <a:pPr algn="ctr">
              <a:lnSpc>
                <a:spcPts val="4500"/>
              </a:lnSpc>
            </a:pPr>
            <a:r>
              <a:rPr lang="es-ES" sz="4000" dirty="0">
                <a:solidFill>
                  <a:srgbClr val="0D4163"/>
                </a:solidFill>
                <a:latin typeface="Akzidenz-Grotesk BQ Condensed" pitchFamily="50" charset="0"/>
              </a:rPr>
              <a:t>EL ROL DE LA </a:t>
            </a:r>
          </a:p>
          <a:p>
            <a:pPr algn="ctr">
              <a:lnSpc>
                <a:spcPts val="4500"/>
              </a:lnSpc>
            </a:pPr>
            <a:r>
              <a:rPr lang="es-ES" sz="4000" dirty="0">
                <a:solidFill>
                  <a:srgbClr val="0D4163"/>
                </a:solidFill>
                <a:latin typeface="Akzidenz-Grotesk BQ Condensed" pitchFamily="50" charset="0"/>
              </a:rPr>
              <a:t>COOPERACIÓN INTERNACIONAL</a:t>
            </a:r>
            <a:endParaRPr lang="es-419" sz="4000" dirty="0">
              <a:solidFill>
                <a:srgbClr val="0D4163"/>
              </a:solidFill>
              <a:latin typeface="Akzidenz-Grotesk BQ Condensed" pitchFamily="50" charset="0"/>
            </a:endParaRPr>
          </a:p>
        </p:txBody>
      </p:sp>
      <p:sp>
        <p:nvSpPr>
          <p:cNvPr id="17" name="CuadroTexto 16">
            <a:extLst>
              <a:ext uri="{FF2B5EF4-FFF2-40B4-BE49-F238E27FC236}">
                <a16:creationId xmlns:a16="http://schemas.microsoft.com/office/drawing/2014/main" id="{480301B0-8D4E-8A7E-37CA-461C9504794B}"/>
              </a:ext>
            </a:extLst>
          </p:cNvPr>
          <p:cNvSpPr txBox="1"/>
          <p:nvPr/>
        </p:nvSpPr>
        <p:spPr>
          <a:xfrm>
            <a:off x="1356907" y="3864163"/>
            <a:ext cx="9478185" cy="594330"/>
          </a:xfrm>
          <a:prstGeom prst="rect">
            <a:avLst/>
          </a:prstGeom>
          <a:noFill/>
        </p:spPr>
        <p:txBody>
          <a:bodyPr wrap="square" rtlCol="0">
            <a:spAutoFit/>
          </a:bodyPr>
          <a:lstStyle/>
          <a:p>
            <a:pPr algn="ctr">
              <a:lnSpc>
                <a:spcPts val="4500"/>
              </a:lnSpc>
            </a:pPr>
            <a:r>
              <a:rPr lang="es-ES" sz="2400" dirty="0">
                <a:solidFill>
                  <a:srgbClr val="00AFEF"/>
                </a:solidFill>
                <a:latin typeface="Akzidenz-Grotesk BQ Condensed" pitchFamily="50" charset="0"/>
              </a:rPr>
              <a:t>Hannah Arcuschin Machado</a:t>
            </a:r>
            <a:endParaRPr lang="es-419" sz="2400" dirty="0">
              <a:solidFill>
                <a:srgbClr val="00AFEF"/>
              </a:solidFill>
              <a:latin typeface="Akzidenz-Grotesk BQ Condensed" pitchFamily="50" charset="0"/>
            </a:endParaRPr>
          </a:p>
        </p:txBody>
      </p:sp>
      <p:sp>
        <p:nvSpPr>
          <p:cNvPr id="18" name="CuadroTexto 17">
            <a:extLst>
              <a:ext uri="{FF2B5EF4-FFF2-40B4-BE49-F238E27FC236}">
                <a16:creationId xmlns:a16="http://schemas.microsoft.com/office/drawing/2014/main" id="{8A254993-513E-F2AC-9008-1D242DD140CE}"/>
              </a:ext>
            </a:extLst>
          </p:cNvPr>
          <p:cNvSpPr txBox="1"/>
          <p:nvPr/>
        </p:nvSpPr>
        <p:spPr>
          <a:xfrm>
            <a:off x="1356905" y="4235707"/>
            <a:ext cx="9478185" cy="606384"/>
          </a:xfrm>
          <a:prstGeom prst="rect">
            <a:avLst/>
          </a:prstGeom>
          <a:noFill/>
        </p:spPr>
        <p:txBody>
          <a:bodyPr wrap="square" rtlCol="0">
            <a:spAutoFit/>
          </a:bodyPr>
          <a:lstStyle/>
          <a:p>
            <a:pPr algn="ctr">
              <a:lnSpc>
                <a:spcPts val="4500"/>
              </a:lnSpc>
            </a:pPr>
            <a:r>
              <a:rPr lang="es-ES" sz="2400" dirty="0">
                <a:solidFill>
                  <a:schemeClr val="bg2">
                    <a:lumMod val="50000"/>
                  </a:schemeClr>
                </a:solidFill>
                <a:latin typeface="Akzidenz-Grotesk BQ Condensed" pitchFamily="50" charset="0"/>
              </a:rPr>
              <a:t>Consultora de Movilidad Segura, Sostenible y Accesible</a:t>
            </a:r>
            <a:endParaRPr lang="es-419" sz="2400" dirty="0">
              <a:solidFill>
                <a:schemeClr val="bg2">
                  <a:lumMod val="50000"/>
                </a:schemeClr>
              </a:solidFill>
              <a:latin typeface="Akzidenz-Grotesk BQ Condensed" pitchFamily="50" charset="0"/>
            </a:endParaRPr>
          </a:p>
        </p:txBody>
      </p:sp>
      <p:sp>
        <p:nvSpPr>
          <p:cNvPr id="19" name="CuadroTexto 18">
            <a:extLst>
              <a:ext uri="{FF2B5EF4-FFF2-40B4-BE49-F238E27FC236}">
                <a16:creationId xmlns:a16="http://schemas.microsoft.com/office/drawing/2014/main" id="{AC2D5BDC-3A96-C6DB-FE62-BF92381EE47D}"/>
              </a:ext>
            </a:extLst>
          </p:cNvPr>
          <p:cNvSpPr txBox="1"/>
          <p:nvPr/>
        </p:nvSpPr>
        <p:spPr>
          <a:xfrm>
            <a:off x="1385233" y="4637644"/>
            <a:ext cx="9478185" cy="617413"/>
          </a:xfrm>
          <a:prstGeom prst="rect">
            <a:avLst/>
          </a:prstGeom>
          <a:noFill/>
        </p:spPr>
        <p:txBody>
          <a:bodyPr wrap="square" rtlCol="0">
            <a:spAutoFit/>
          </a:bodyPr>
          <a:lstStyle/>
          <a:p>
            <a:pPr algn="ctr">
              <a:lnSpc>
                <a:spcPts val="4500"/>
              </a:lnSpc>
            </a:pPr>
            <a:r>
              <a:rPr lang="es-ES" sz="2800" b="1" dirty="0">
                <a:solidFill>
                  <a:srgbClr val="0D4163"/>
                </a:solidFill>
                <a:latin typeface="Akzidenz-Grotesk BQ Condensed" pitchFamily="50" charset="0"/>
              </a:rPr>
              <a:t>Banco Interamericano de Desarrollo (BID)</a:t>
            </a:r>
            <a:endParaRPr lang="es-419" sz="2800" b="1" dirty="0">
              <a:solidFill>
                <a:srgbClr val="0D4163"/>
              </a:solidFill>
              <a:latin typeface="Akzidenz-Grotesk BQ Condensed" pitchFamily="50" charset="0"/>
            </a:endParaRPr>
          </a:p>
        </p:txBody>
      </p:sp>
    </p:spTree>
    <p:extLst>
      <p:ext uri="{BB962C8B-B14F-4D97-AF65-F5344CB8AC3E}">
        <p14:creationId xmlns:p14="http://schemas.microsoft.com/office/powerpoint/2010/main" val="687991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us on the street&#10;&#10;Description automatically generated">
            <a:extLst>
              <a:ext uri="{FF2B5EF4-FFF2-40B4-BE49-F238E27FC236}">
                <a16:creationId xmlns:a16="http://schemas.microsoft.com/office/drawing/2014/main" id="{AB23449E-FCF1-AEA6-B8CE-1E8FD015AB25}"/>
              </a:ext>
            </a:extLst>
          </p:cNvPr>
          <p:cNvPicPr>
            <a:picLocks noChangeAspect="1"/>
          </p:cNvPicPr>
          <p:nvPr/>
        </p:nvPicPr>
        <p:blipFill rotWithShape="1">
          <a:blip r:embed="rId3">
            <a:extLst>
              <a:ext uri="{28A0092B-C50C-407E-A947-70E740481C1C}">
                <a14:useLocalDpi xmlns:a14="http://schemas.microsoft.com/office/drawing/2010/main" val="0"/>
              </a:ext>
            </a:extLst>
          </a:blip>
          <a:srcRect l="13834" t="4991" r="14318" b="21807"/>
          <a:stretch/>
        </p:blipFill>
        <p:spPr>
          <a:xfrm>
            <a:off x="3217277" y="0"/>
            <a:ext cx="8974724" cy="6858000"/>
          </a:xfrm>
          <a:prstGeom prst="rect">
            <a:avLst/>
          </a:prstGeom>
        </p:spPr>
      </p:pic>
      <p:pic>
        <p:nvPicPr>
          <p:cNvPr id="4" name="Imagen 5">
            <a:extLst>
              <a:ext uri="{FF2B5EF4-FFF2-40B4-BE49-F238E27FC236}">
                <a16:creationId xmlns:a16="http://schemas.microsoft.com/office/drawing/2014/main" id="{9C1AF2D4-3D63-8823-328F-F7B4C594FB8C}"/>
              </a:ext>
            </a:extLst>
          </p:cNvPr>
          <p:cNvPicPr>
            <a:picLocks noChangeAspect="1"/>
          </p:cNvPicPr>
          <p:nvPr/>
        </p:nvPicPr>
        <p:blipFill rotWithShape="1">
          <a:blip r:embed="rId4">
            <a:lum bright="70000" contrast="-70000"/>
          </a:blip>
          <a:srcRect l="30999" r="12164"/>
          <a:stretch/>
        </p:blipFill>
        <p:spPr>
          <a:xfrm rot="10800000" flipH="1">
            <a:off x="0" y="0"/>
            <a:ext cx="6831402" cy="6920118"/>
          </a:xfrm>
          <a:prstGeom prst="rect">
            <a:avLst/>
          </a:prstGeom>
          <a:ln>
            <a:noFill/>
          </a:ln>
        </p:spPr>
      </p:pic>
      <p:sp>
        <p:nvSpPr>
          <p:cNvPr id="15" name="TextBox 14">
            <a:extLst>
              <a:ext uri="{FF2B5EF4-FFF2-40B4-BE49-F238E27FC236}">
                <a16:creationId xmlns:a16="http://schemas.microsoft.com/office/drawing/2014/main" id="{48F0BE70-EAC1-6C0A-5D26-668B6CB225D9}"/>
              </a:ext>
            </a:extLst>
          </p:cNvPr>
          <p:cNvSpPr txBox="1"/>
          <p:nvPr/>
        </p:nvSpPr>
        <p:spPr>
          <a:xfrm>
            <a:off x="1211092" y="2121231"/>
            <a:ext cx="4275308" cy="2677656"/>
          </a:xfrm>
          <a:prstGeom prst="rect">
            <a:avLst/>
          </a:prstGeom>
          <a:noFill/>
        </p:spPr>
        <p:txBody>
          <a:bodyPr wrap="square" rtlCol="0">
            <a:spAutoFit/>
          </a:bodyPr>
          <a:lstStyle/>
          <a:p>
            <a:pPr defTabSz="566928">
              <a:spcAft>
                <a:spcPts val="600"/>
              </a:spcAft>
            </a:pPr>
            <a:r>
              <a:rPr lang="es-ES" sz="2400" kern="1200" dirty="0">
                <a:solidFill>
                  <a:srgbClr val="084772"/>
                </a:solidFill>
                <a:latin typeface="Calibri Light" panose="020F0302020204030204" pitchFamily="34" charset="0"/>
                <a:ea typeface="+mn-ea"/>
                <a:cs typeface="Times New Roman" panose="02020603050405020304" pitchFamily="18" charset="0"/>
              </a:rPr>
              <a:t>La mejora de la seguridad vial tendrá un impacto positivo en el crecimiento económico, sostenible e inclusivo de la región, al minimizar los impactos sociales y económicos negativos de los siniestros viales.</a:t>
            </a:r>
            <a:endParaRPr lang="en-US" sz="2400" kern="1200" dirty="0">
              <a:solidFill>
                <a:srgbClr val="084772"/>
              </a:solidFill>
              <a:latin typeface="Calibri Light" panose="020F0302020204030204" pitchFamily="34" charset="0"/>
              <a:ea typeface="+mn-ea"/>
              <a:cs typeface="Times New Roman" panose="02020603050405020304" pitchFamily="18" charset="0"/>
            </a:endParaRPr>
          </a:p>
        </p:txBody>
      </p:sp>
      <p:pic>
        <p:nvPicPr>
          <p:cNvPr id="6" name="Google Shape;34;p17">
            <a:extLst>
              <a:ext uri="{FF2B5EF4-FFF2-40B4-BE49-F238E27FC236}">
                <a16:creationId xmlns:a16="http://schemas.microsoft.com/office/drawing/2014/main" id="{377ED76D-DE04-FA2B-E2B5-3D25EDF16BE5}"/>
              </a:ext>
            </a:extLst>
          </p:cNvPr>
          <p:cNvPicPr preferRelativeResize="0"/>
          <p:nvPr/>
        </p:nvPicPr>
        <p:blipFill rotWithShape="1">
          <a:blip r:embed="rId5">
            <a:alphaModFix/>
          </a:blip>
          <a:srcRect/>
          <a:stretch/>
        </p:blipFill>
        <p:spPr>
          <a:xfrm>
            <a:off x="10923815" y="6071149"/>
            <a:ext cx="1648124" cy="753023"/>
          </a:xfrm>
          <a:prstGeom prst="rect">
            <a:avLst/>
          </a:prstGeom>
          <a:noFill/>
          <a:ln>
            <a:noFill/>
          </a:ln>
        </p:spPr>
      </p:pic>
      <p:sp>
        <p:nvSpPr>
          <p:cNvPr id="11" name="TextBox 10">
            <a:extLst>
              <a:ext uri="{FF2B5EF4-FFF2-40B4-BE49-F238E27FC236}">
                <a16:creationId xmlns:a16="http://schemas.microsoft.com/office/drawing/2014/main" id="{DA2651F5-E1D9-AB0C-D1E3-F72AD643F997}"/>
              </a:ext>
            </a:extLst>
          </p:cNvPr>
          <p:cNvSpPr txBox="1"/>
          <p:nvPr/>
        </p:nvSpPr>
        <p:spPr>
          <a:xfrm>
            <a:off x="1211092" y="719693"/>
            <a:ext cx="5175640" cy="1200329"/>
          </a:xfrm>
          <a:prstGeom prst="rect">
            <a:avLst/>
          </a:prstGeom>
          <a:noFill/>
        </p:spPr>
        <p:txBody>
          <a:bodyPr wrap="square" rtlCol="0">
            <a:spAutoFit/>
          </a:bodyPr>
          <a:lstStyle/>
          <a:p>
            <a:r>
              <a:rPr lang="en-US" sz="2400" b="1" dirty="0">
                <a:solidFill>
                  <a:srgbClr val="004D70"/>
                </a:solidFill>
                <a:latin typeface="Calibri" panose="020F0502020204030204" pitchFamily="34" charset="0"/>
                <a:cs typeface="Calibri" panose="020F0502020204030204" pitchFamily="34" charset="0"/>
              </a:rPr>
              <a:t>VISIÓN DEL BANCO </a:t>
            </a:r>
          </a:p>
          <a:p>
            <a:r>
              <a:rPr lang="en-US" sz="2400" b="1" dirty="0">
                <a:solidFill>
                  <a:srgbClr val="004D70"/>
                </a:solidFill>
                <a:latin typeface="Calibri" panose="020F0502020204030204" pitchFamily="34" charset="0"/>
                <a:cs typeface="Calibri" panose="020F0502020204030204" pitchFamily="34" charset="0"/>
              </a:rPr>
              <a:t>INTER-AMERICANO DE DESARROLLO</a:t>
            </a:r>
          </a:p>
          <a:p>
            <a:endParaRPr lang="en-US" sz="2400" b="1" dirty="0">
              <a:solidFill>
                <a:srgbClr val="004D7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2404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13754-F52F-8218-5B16-49D6D605486D}"/>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B9CA2971-0F2F-5A12-7609-11E06A08B46A}"/>
              </a:ext>
            </a:extLst>
          </p:cNvPr>
          <p:cNvGraphicFramePr/>
          <p:nvPr>
            <p:extLst>
              <p:ext uri="{D42A27DB-BD31-4B8C-83A1-F6EECF244321}">
                <p14:modId xmlns:p14="http://schemas.microsoft.com/office/powerpoint/2010/main" val="423792837"/>
              </p:ext>
            </p:extLst>
          </p:nvPr>
        </p:nvGraphicFramePr>
        <p:xfrm>
          <a:off x="1211092" y="2064645"/>
          <a:ext cx="9769815" cy="3704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88A1D1D4-D7B7-469D-90DD-62074838AE20}"/>
              </a:ext>
            </a:extLst>
          </p:cNvPr>
          <p:cNvSpPr txBox="1"/>
          <p:nvPr/>
        </p:nvSpPr>
        <p:spPr>
          <a:xfrm>
            <a:off x="1211092" y="719693"/>
            <a:ext cx="10174303" cy="738664"/>
          </a:xfrm>
          <a:prstGeom prst="rect">
            <a:avLst/>
          </a:prstGeom>
          <a:noFill/>
        </p:spPr>
        <p:txBody>
          <a:bodyPr wrap="square" rtlCol="0">
            <a:spAutoFit/>
          </a:bodyPr>
          <a:lstStyle/>
          <a:p>
            <a:r>
              <a:rPr lang="en-US" sz="2400" b="1" dirty="0">
                <a:solidFill>
                  <a:srgbClr val="004D70"/>
                </a:solidFill>
                <a:latin typeface="Calibri" panose="020F0502020204030204" pitchFamily="34" charset="0"/>
                <a:cs typeface="Calibri" panose="020F0502020204030204" pitchFamily="34" charset="0"/>
              </a:rPr>
              <a:t>ESTRATEGIA DE SEGURIDAD VIAL DEL BID</a:t>
            </a:r>
          </a:p>
          <a:p>
            <a:r>
              <a:rPr lang="es-CO" dirty="0">
                <a:solidFill>
                  <a:schemeClr val="tx1">
                    <a:lumMod val="50000"/>
                    <a:lumOff val="50000"/>
                  </a:schemeClr>
                </a:solidFill>
                <a:latin typeface="Calibri Light"/>
                <a:ea typeface="Calibri Light"/>
                <a:cs typeface="Calibri Light"/>
              </a:rPr>
              <a:t>Para una movilidad segura, sostenible e inclusiva basada en los principios de Visión Cero y Sistema Seguro</a:t>
            </a:r>
            <a:endParaRPr lang="es-CO" dirty="0">
              <a:solidFill>
                <a:schemeClr val="tx1">
                  <a:lumMod val="50000"/>
                  <a:lumOff val="50000"/>
                </a:schemeClr>
              </a:solidFill>
              <a:latin typeface="Calibri Light" panose="020F0302020204030204" pitchFamily="34" charset="0"/>
              <a:ea typeface="Calibri Light"/>
              <a:cs typeface="Calibri Light"/>
            </a:endParaRPr>
          </a:p>
        </p:txBody>
      </p:sp>
      <p:pic>
        <p:nvPicPr>
          <p:cNvPr id="4" name="Google Shape;34;p17">
            <a:extLst>
              <a:ext uri="{FF2B5EF4-FFF2-40B4-BE49-F238E27FC236}">
                <a16:creationId xmlns:a16="http://schemas.microsoft.com/office/drawing/2014/main" id="{33FEF66F-709C-B69A-CDFB-52BAFD5D2C41}"/>
              </a:ext>
            </a:extLst>
          </p:cNvPr>
          <p:cNvPicPr preferRelativeResize="0"/>
          <p:nvPr/>
        </p:nvPicPr>
        <p:blipFill rotWithShape="1">
          <a:blip r:embed="rId8">
            <a:alphaModFix/>
          </a:blip>
          <a:srcRect/>
          <a:stretch/>
        </p:blipFill>
        <p:spPr>
          <a:xfrm>
            <a:off x="10923815" y="6071149"/>
            <a:ext cx="1648124" cy="753023"/>
          </a:xfrm>
          <a:prstGeom prst="rect">
            <a:avLst/>
          </a:prstGeom>
          <a:noFill/>
          <a:ln>
            <a:noFill/>
          </a:ln>
        </p:spPr>
      </p:pic>
    </p:spTree>
    <p:extLst>
      <p:ext uri="{BB962C8B-B14F-4D97-AF65-F5344CB8AC3E}">
        <p14:creationId xmlns:p14="http://schemas.microsoft.com/office/powerpoint/2010/main" val="89088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13754-F52F-8218-5B16-49D6D605486D}"/>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B9CA2971-0F2F-5A12-7609-11E06A08B46A}"/>
              </a:ext>
            </a:extLst>
          </p:cNvPr>
          <p:cNvGraphicFramePr/>
          <p:nvPr>
            <p:extLst>
              <p:ext uri="{D42A27DB-BD31-4B8C-83A1-F6EECF244321}">
                <p14:modId xmlns:p14="http://schemas.microsoft.com/office/powerpoint/2010/main" val="1979953637"/>
              </p:ext>
            </p:extLst>
          </p:nvPr>
        </p:nvGraphicFramePr>
        <p:xfrm>
          <a:off x="1211092" y="2064645"/>
          <a:ext cx="9769815" cy="3704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88A1D1D4-D7B7-469D-90DD-62074838AE20}"/>
              </a:ext>
            </a:extLst>
          </p:cNvPr>
          <p:cNvSpPr txBox="1"/>
          <p:nvPr/>
        </p:nvSpPr>
        <p:spPr>
          <a:xfrm>
            <a:off x="1211092" y="719693"/>
            <a:ext cx="10174303" cy="738664"/>
          </a:xfrm>
          <a:prstGeom prst="rect">
            <a:avLst/>
          </a:prstGeom>
          <a:noFill/>
        </p:spPr>
        <p:txBody>
          <a:bodyPr wrap="square" rtlCol="0">
            <a:spAutoFit/>
          </a:bodyPr>
          <a:lstStyle/>
          <a:p>
            <a:r>
              <a:rPr lang="en-US" sz="2400" b="1" dirty="0">
                <a:solidFill>
                  <a:srgbClr val="004D70"/>
                </a:solidFill>
                <a:latin typeface="Calibri" panose="020F0502020204030204" pitchFamily="34" charset="0"/>
                <a:cs typeface="Calibri" panose="020F0502020204030204" pitchFamily="34" charset="0"/>
              </a:rPr>
              <a:t>ESTRATEGIA DE SEGURIDAD VIAL DEL BID</a:t>
            </a:r>
          </a:p>
          <a:p>
            <a:r>
              <a:rPr lang="es-CO" dirty="0">
                <a:solidFill>
                  <a:schemeClr val="tx1">
                    <a:lumMod val="50000"/>
                    <a:lumOff val="50000"/>
                  </a:schemeClr>
                </a:solidFill>
                <a:latin typeface="Calibri Light"/>
                <a:ea typeface="Calibri Light"/>
                <a:cs typeface="Calibri Light"/>
              </a:rPr>
              <a:t>Para una movilidad segura, sostenible e inclusiva basada en los principios de Visión Cero y Sistema Seguro</a:t>
            </a:r>
            <a:endParaRPr lang="es-CO" dirty="0">
              <a:solidFill>
                <a:schemeClr val="tx1">
                  <a:lumMod val="50000"/>
                  <a:lumOff val="50000"/>
                </a:schemeClr>
              </a:solidFill>
              <a:latin typeface="Calibri Light" panose="020F0302020204030204" pitchFamily="34" charset="0"/>
              <a:ea typeface="Calibri Light"/>
              <a:cs typeface="Calibri Light"/>
            </a:endParaRPr>
          </a:p>
        </p:txBody>
      </p:sp>
      <p:pic>
        <p:nvPicPr>
          <p:cNvPr id="4" name="Google Shape;34;p17">
            <a:extLst>
              <a:ext uri="{FF2B5EF4-FFF2-40B4-BE49-F238E27FC236}">
                <a16:creationId xmlns:a16="http://schemas.microsoft.com/office/drawing/2014/main" id="{33FEF66F-709C-B69A-CDFB-52BAFD5D2C41}"/>
              </a:ext>
            </a:extLst>
          </p:cNvPr>
          <p:cNvPicPr preferRelativeResize="0"/>
          <p:nvPr/>
        </p:nvPicPr>
        <p:blipFill rotWithShape="1">
          <a:blip r:embed="rId8">
            <a:alphaModFix/>
          </a:blip>
          <a:srcRect/>
          <a:stretch/>
        </p:blipFill>
        <p:spPr>
          <a:xfrm>
            <a:off x="10923815" y="6071149"/>
            <a:ext cx="1648124" cy="753023"/>
          </a:xfrm>
          <a:prstGeom prst="rect">
            <a:avLst/>
          </a:prstGeom>
          <a:noFill/>
          <a:ln>
            <a:noFill/>
          </a:ln>
        </p:spPr>
      </p:pic>
    </p:spTree>
    <p:extLst>
      <p:ext uri="{BB962C8B-B14F-4D97-AF65-F5344CB8AC3E}">
        <p14:creationId xmlns:p14="http://schemas.microsoft.com/office/powerpoint/2010/main" val="1416435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g1e970706608_0_84"/>
          <p:cNvSpPr/>
          <p:nvPr/>
        </p:nvSpPr>
        <p:spPr>
          <a:xfrm>
            <a:off x="6096000" y="2515934"/>
            <a:ext cx="5400633" cy="3331098"/>
          </a:xfrm>
          <a:custGeom>
            <a:avLst/>
            <a:gdLst/>
            <a:ahLst/>
            <a:cxnLst/>
            <a:rect l="l" t="t" r="r" b="b"/>
            <a:pathLst>
              <a:path w="1800000" h="1055214" extrusionOk="0">
                <a:moveTo>
                  <a:pt x="0" y="0"/>
                </a:moveTo>
                <a:lnTo>
                  <a:pt x="1800000" y="0"/>
                </a:lnTo>
                <a:lnTo>
                  <a:pt x="1800000" y="1055214"/>
                </a:lnTo>
                <a:lnTo>
                  <a:pt x="0" y="1055214"/>
                </a:lnTo>
                <a:lnTo>
                  <a:pt x="0" y="0"/>
                </a:lnTo>
                <a:close/>
              </a:path>
            </a:pathLst>
          </a:custGeom>
          <a:noFill/>
          <a:ln>
            <a:noFill/>
          </a:ln>
        </p:spPr>
        <p:txBody>
          <a:bodyPr spcFirstLastPara="1" wrap="square" lIns="0" tIns="0" rIns="0" bIns="0" anchor="t" anchorCtr="0">
            <a:noAutofit/>
          </a:bodyPr>
          <a:lstStyle/>
          <a:p>
            <a:r>
              <a:rPr lang="en-US" b="1" dirty="0" err="1">
                <a:solidFill>
                  <a:srgbClr val="00AFEF"/>
                </a:solidFill>
                <a:latin typeface="Calibri Light" panose="020F0302020204030204" pitchFamily="34" charset="0"/>
                <a:ea typeface="Montserrat"/>
                <a:cs typeface="Calibri Light" panose="020F0302020204030204" pitchFamily="34" charset="0"/>
                <a:sym typeface="Montserrat"/>
              </a:rPr>
              <a:t>Objetivo</a:t>
            </a:r>
            <a:r>
              <a:rPr lang="en-US" dirty="0">
                <a:solidFill>
                  <a:schemeClr val="accent2"/>
                </a:solidFill>
                <a:latin typeface="Calibri" panose="020F0502020204030204" pitchFamily="34" charset="0"/>
                <a:ea typeface="Montserrat"/>
                <a:cs typeface="Calibri Light" panose="020F0302020204030204" pitchFamily="34" charset="0"/>
                <a:sym typeface="Montserrat Medium"/>
              </a:rPr>
              <a:t> </a:t>
            </a:r>
            <a:endParaRPr lang="en-US" dirty="0">
              <a:solidFill>
                <a:schemeClr val="accent2"/>
              </a:solidFill>
              <a:latin typeface="Calibri" panose="020F0502020204030204" pitchFamily="34" charset="0"/>
              <a:ea typeface="Montserrat Medium"/>
              <a:cs typeface="Calibri Light" panose="020F0302020204030204" pitchFamily="34" charset="0"/>
              <a:sym typeface="Montserrat Medium"/>
            </a:endParaRPr>
          </a:p>
          <a:p>
            <a:r>
              <a:rPr lang="en-US" dirty="0" err="1">
                <a:solidFill>
                  <a:schemeClr val="dk1"/>
                </a:solidFill>
                <a:latin typeface="Calibri" panose="020F0502020204030204" pitchFamily="34" charset="0"/>
                <a:ea typeface="Montserrat Medium"/>
                <a:cs typeface="Calibri" panose="020F0502020204030204" pitchFamily="34" charset="0"/>
                <a:sym typeface="Montserrat Medium"/>
              </a:rPr>
              <a:t>A</a:t>
            </a:r>
            <a:r>
              <a:rPr lang="en-US" dirty="0" err="1">
                <a:solidFill>
                  <a:schemeClr val="dk1"/>
                </a:solidFill>
                <a:latin typeface="Calibri" panose="020F0502020204030204" pitchFamily="34" charset="0"/>
              </a:rPr>
              <a:t>poyar</a:t>
            </a:r>
            <a:r>
              <a:rPr lang="en-US" dirty="0">
                <a:solidFill>
                  <a:schemeClr val="dk1"/>
                </a:solidFill>
                <a:latin typeface="Calibri" panose="020F0502020204030204" pitchFamily="34" charset="0"/>
              </a:rPr>
              <a:t> </a:t>
            </a:r>
            <a:r>
              <a:rPr lang="en-US" dirty="0" err="1">
                <a:solidFill>
                  <a:schemeClr val="dk1"/>
                </a:solidFill>
                <a:latin typeface="Calibri" panose="020F0502020204030204" pitchFamily="34" charset="0"/>
              </a:rPr>
              <a:t>el</a:t>
            </a:r>
            <a:r>
              <a:rPr lang="en-US" dirty="0">
                <a:solidFill>
                  <a:schemeClr val="dk1"/>
                </a:solidFill>
                <a:latin typeface="Calibri" panose="020F0502020204030204" pitchFamily="34" charset="0"/>
              </a:rPr>
              <a:t> </a:t>
            </a:r>
            <a:r>
              <a:rPr lang="en-US" dirty="0" err="1">
                <a:solidFill>
                  <a:schemeClr val="dk1"/>
                </a:solidFill>
                <a:latin typeface="Calibri" panose="020F0502020204030204" pitchFamily="34" charset="0"/>
              </a:rPr>
              <a:t>diseño</a:t>
            </a:r>
            <a:r>
              <a:rPr lang="en-US" dirty="0">
                <a:solidFill>
                  <a:schemeClr val="dk1"/>
                </a:solidFill>
                <a:latin typeface="Calibri" panose="020F0502020204030204" pitchFamily="34" charset="0"/>
              </a:rPr>
              <a:t>, </a:t>
            </a:r>
            <a:r>
              <a:rPr lang="en-US" dirty="0" err="1">
                <a:solidFill>
                  <a:schemeClr val="dk1"/>
                </a:solidFill>
                <a:latin typeface="Calibri" panose="020F0502020204030204" pitchFamily="34" charset="0"/>
              </a:rPr>
              <a:t>adopción</a:t>
            </a:r>
            <a:r>
              <a:rPr lang="en-US" dirty="0">
                <a:solidFill>
                  <a:schemeClr val="dk1"/>
                </a:solidFill>
                <a:latin typeface="Calibri" panose="020F0502020204030204" pitchFamily="34" charset="0"/>
              </a:rPr>
              <a:t>, </a:t>
            </a:r>
            <a:r>
              <a:rPr lang="en-US" dirty="0" err="1">
                <a:solidFill>
                  <a:schemeClr val="dk1"/>
                </a:solidFill>
                <a:latin typeface="Calibri" panose="020F0502020204030204" pitchFamily="34" charset="0"/>
              </a:rPr>
              <a:t>evaluación</a:t>
            </a:r>
            <a:r>
              <a:rPr lang="en-US" dirty="0">
                <a:solidFill>
                  <a:schemeClr val="dk1"/>
                </a:solidFill>
                <a:latin typeface="Calibri" panose="020F0502020204030204" pitchFamily="34" charset="0"/>
              </a:rPr>
              <a:t> y </a:t>
            </a:r>
            <a:r>
              <a:rPr lang="en-US" dirty="0" err="1">
                <a:solidFill>
                  <a:schemeClr val="dk1"/>
                </a:solidFill>
                <a:latin typeface="Calibri" panose="020F0502020204030204" pitchFamily="34" charset="0"/>
              </a:rPr>
              <a:t>sostenibilidad</a:t>
            </a:r>
            <a:r>
              <a:rPr lang="en-US" dirty="0">
                <a:solidFill>
                  <a:schemeClr val="dk1"/>
                </a:solidFill>
                <a:latin typeface="Calibri" panose="020F0502020204030204" pitchFamily="34" charset="0"/>
              </a:rPr>
              <a:t> </a:t>
            </a:r>
            <a:r>
              <a:rPr lang="en-US" dirty="0" err="1">
                <a:solidFill>
                  <a:schemeClr val="dk1"/>
                </a:solidFill>
                <a:latin typeface="Calibri" panose="020F0502020204030204" pitchFamily="34" charset="0"/>
              </a:rPr>
              <a:t>financiera</a:t>
            </a:r>
            <a:r>
              <a:rPr lang="en-US" dirty="0">
                <a:solidFill>
                  <a:schemeClr val="dk1"/>
                </a:solidFill>
                <a:latin typeface="Calibri" panose="020F0502020204030204" pitchFamily="34" charset="0"/>
              </a:rPr>
              <a:t> de </a:t>
            </a:r>
            <a:r>
              <a:rPr lang="en-US" dirty="0" err="1">
                <a:solidFill>
                  <a:schemeClr val="dk1"/>
                </a:solidFill>
                <a:latin typeface="Calibri" panose="020F0502020204030204" pitchFamily="34" charset="0"/>
              </a:rPr>
              <a:t>programas</a:t>
            </a:r>
            <a:r>
              <a:rPr lang="en-US" dirty="0">
                <a:solidFill>
                  <a:schemeClr val="dk1"/>
                </a:solidFill>
                <a:latin typeface="Calibri" panose="020F0502020204030204" pitchFamily="34" charset="0"/>
              </a:rPr>
              <a:t> de </a:t>
            </a:r>
            <a:r>
              <a:rPr lang="en-US" dirty="0" err="1">
                <a:solidFill>
                  <a:schemeClr val="dk1"/>
                </a:solidFill>
                <a:latin typeface="Calibri" panose="020F0502020204030204" pitchFamily="34" charset="0"/>
              </a:rPr>
              <a:t>Movilidad</a:t>
            </a:r>
            <a:r>
              <a:rPr lang="en-US" dirty="0">
                <a:solidFill>
                  <a:schemeClr val="dk1"/>
                </a:solidFill>
                <a:latin typeface="Calibri" panose="020F0502020204030204" pitchFamily="34" charset="0"/>
              </a:rPr>
              <a:t> Escolar Segura, </a:t>
            </a:r>
            <a:r>
              <a:rPr lang="en-US" dirty="0" err="1">
                <a:solidFill>
                  <a:schemeClr val="dk1"/>
                </a:solidFill>
                <a:latin typeface="Calibri" panose="020F0502020204030204" pitchFamily="34" charset="0"/>
              </a:rPr>
              <a:t>Sostenible</a:t>
            </a:r>
            <a:r>
              <a:rPr lang="en-US" dirty="0">
                <a:solidFill>
                  <a:schemeClr val="dk1"/>
                </a:solidFill>
                <a:latin typeface="Calibri" panose="020F0502020204030204" pitchFamily="34" charset="0"/>
              </a:rPr>
              <a:t> e </a:t>
            </a:r>
            <a:r>
              <a:rPr lang="en-US" dirty="0" err="1">
                <a:solidFill>
                  <a:schemeClr val="dk1"/>
                </a:solidFill>
                <a:latin typeface="Calibri" panose="020F0502020204030204" pitchFamily="34" charset="0"/>
              </a:rPr>
              <a:t>Inclusiva</a:t>
            </a:r>
            <a:r>
              <a:rPr lang="en-US" dirty="0">
                <a:solidFill>
                  <a:schemeClr val="dk1"/>
                </a:solidFill>
                <a:latin typeface="Calibri" panose="020F0502020204030204" pitchFamily="34" charset="0"/>
              </a:rPr>
              <a:t>, con </a:t>
            </a:r>
            <a:r>
              <a:rPr lang="en-US" dirty="0" err="1">
                <a:solidFill>
                  <a:schemeClr val="dk1"/>
                </a:solidFill>
                <a:latin typeface="Calibri" panose="020F0502020204030204" pitchFamily="34" charset="0"/>
              </a:rPr>
              <a:t>impactos</a:t>
            </a:r>
            <a:r>
              <a:rPr lang="en-US" dirty="0">
                <a:solidFill>
                  <a:schemeClr val="dk1"/>
                </a:solidFill>
                <a:latin typeface="Calibri" panose="020F0502020204030204" pitchFamily="34" charset="0"/>
              </a:rPr>
              <a:t> </a:t>
            </a:r>
            <a:r>
              <a:rPr lang="en-US" dirty="0" err="1">
                <a:solidFill>
                  <a:schemeClr val="dk1"/>
                </a:solidFill>
                <a:latin typeface="Calibri" panose="020F0502020204030204" pitchFamily="34" charset="0"/>
              </a:rPr>
              <a:t>positivos</a:t>
            </a:r>
            <a:r>
              <a:rPr lang="en-US" dirty="0">
                <a:solidFill>
                  <a:schemeClr val="dk1"/>
                </a:solidFill>
                <a:latin typeface="Calibri" panose="020F0502020204030204" pitchFamily="34" charset="0"/>
              </a:rPr>
              <a:t> </a:t>
            </a:r>
            <a:r>
              <a:rPr lang="en-US" dirty="0" err="1">
                <a:solidFill>
                  <a:schemeClr val="dk1"/>
                </a:solidFill>
                <a:latin typeface="Calibri" panose="020F0502020204030204" pitchFamily="34" charset="0"/>
              </a:rPr>
              <a:t>en</a:t>
            </a:r>
            <a:r>
              <a:rPr lang="en-US" dirty="0">
                <a:solidFill>
                  <a:schemeClr val="dk1"/>
                </a:solidFill>
                <a:latin typeface="Calibri" panose="020F0502020204030204" pitchFamily="34" charset="0"/>
              </a:rPr>
              <a:t> la </a:t>
            </a:r>
            <a:r>
              <a:rPr lang="en-US" dirty="0" err="1">
                <a:solidFill>
                  <a:schemeClr val="dk1"/>
                </a:solidFill>
                <a:latin typeface="Calibri" panose="020F0502020204030204" pitchFamily="34" charset="0"/>
              </a:rPr>
              <a:t>salud</a:t>
            </a:r>
            <a:r>
              <a:rPr lang="en-US" dirty="0">
                <a:solidFill>
                  <a:schemeClr val="dk1"/>
                </a:solidFill>
                <a:latin typeface="Calibri" panose="020F0502020204030204" pitchFamily="34" charset="0"/>
              </a:rPr>
              <a:t> y </a:t>
            </a:r>
            <a:r>
              <a:rPr lang="en-US" dirty="0" err="1">
                <a:solidFill>
                  <a:schemeClr val="dk1"/>
                </a:solidFill>
                <a:latin typeface="Calibri" panose="020F0502020204030204" pitchFamily="34" charset="0"/>
              </a:rPr>
              <a:t>educación</a:t>
            </a:r>
            <a:r>
              <a:rPr lang="en-US" dirty="0">
                <a:solidFill>
                  <a:schemeClr val="dk1"/>
                </a:solidFill>
                <a:latin typeface="Calibri" panose="020F0502020204030204" pitchFamily="34" charset="0"/>
              </a:rPr>
              <a:t> de </a:t>
            </a:r>
            <a:r>
              <a:rPr lang="en-US" dirty="0" err="1">
                <a:solidFill>
                  <a:schemeClr val="dk1"/>
                </a:solidFill>
                <a:latin typeface="Calibri" panose="020F0502020204030204" pitchFamily="34" charset="0"/>
              </a:rPr>
              <a:t>los</a:t>
            </a:r>
            <a:r>
              <a:rPr lang="en-US" dirty="0">
                <a:solidFill>
                  <a:schemeClr val="dk1"/>
                </a:solidFill>
                <a:latin typeface="Calibri" panose="020F0502020204030204" pitchFamily="34" charset="0"/>
              </a:rPr>
              <a:t> </a:t>
            </a:r>
            <a:r>
              <a:rPr lang="en-US" dirty="0" err="1">
                <a:solidFill>
                  <a:schemeClr val="dk1"/>
                </a:solidFill>
                <a:latin typeface="Calibri" panose="020F0502020204030204" pitchFamily="34" charset="0"/>
              </a:rPr>
              <a:t>niños</a:t>
            </a:r>
            <a:r>
              <a:rPr lang="en-US" dirty="0">
                <a:solidFill>
                  <a:schemeClr val="dk1"/>
                </a:solidFill>
                <a:latin typeface="Calibri" panose="020F0502020204030204" pitchFamily="34" charset="0"/>
              </a:rPr>
              <a:t>, </a:t>
            </a:r>
            <a:r>
              <a:rPr lang="en-US" dirty="0" err="1">
                <a:solidFill>
                  <a:schemeClr val="dk1"/>
                </a:solidFill>
                <a:latin typeface="Calibri" panose="020F0502020204030204" pitchFamily="34" charset="0"/>
              </a:rPr>
              <a:t>niñas</a:t>
            </a:r>
            <a:r>
              <a:rPr lang="en-US" dirty="0">
                <a:solidFill>
                  <a:schemeClr val="dk1"/>
                </a:solidFill>
                <a:latin typeface="Calibri" panose="020F0502020204030204" pitchFamily="34" charset="0"/>
              </a:rPr>
              <a:t> y </a:t>
            </a:r>
            <a:r>
              <a:rPr lang="en-US" dirty="0" err="1">
                <a:solidFill>
                  <a:schemeClr val="dk1"/>
                </a:solidFill>
                <a:latin typeface="Calibri" panose="020F0502020204030204" pitchFamily="34" charset="0"/>
              </a:rPr>
              <a:t>adolescentes</a:t>
            </a:r>
            <a:r>
              <a:rPr lang="en-US" dirty="0">
                <a:solidFill>
                  <a:schemeClr val="dk1"/>
                </a:solidFill>
                <a:latin typeface="Calibri" panose="020F0502020204030204" pitchFamily="34" charset="0"/>
              </a:rPr>
              <a:t>.</a:t>
            </a:r>
          </a:p>
          <a:p>
            <a:pPr>
              <a:buClr>
                <a:srgbClr val="000000"/>
              </a:buClr>
              <a:buSzPts val="925"/>
            </a:pPr>
            <a:endParaRPr lang="en-BR" dirty="0">
              <a:solidFill>
                <a:schemeClr val="accent2"/>
              </a:solidFill>
              <a:latin typeface="Calibri" panose="020F0502020204030204" pitchFamily="34" charset="0"/>
              <a:ea typeface="Montserrat Medium"/>
              <a:cs typeface="Calibri" panose="020F0502020204030204" pitchFamily="34" charset="0"/>
              <a:sym typeface="Montserrat Medium"/>
            </a:endParaRPr>
          </a:p>
          <a:p>
            <a:pPr>
              <a:buClr>
                <a:srgbClr val="000000"/>
              </a:buClr>
              <a:buSzPts val="800"/>
            </a:pPr>
            <a:r>
              <a:rPr lang="en-US" b="1" dirty="0" err="1">
                <a:solidFill>
                  <a:srgbClr val="00AFEF"/>
                </a:solidFill>
                <a:latin typeface="Calibri Light" panose="020F0302020204030204" pitchFamily="34" charset="0"/>
                <a:ea typeface="Montserrat"/>
                <a:cs typeface="Calibri Light" panose="020F0302020204030204" pitchFamily="34" charset="0"/>
                <a:sym typeface="Montserrat"/>
              </a:rPr>
              <a:t>Beneficiários</a:t>
            </a:r>
            <a:endParaRPr b="1" dirty="0">
              <a:solidFill>
                <a:srgbClr val="00AFEF"/>
              </a:solidFill>
              <a:latin typeface="Calibri Light" panose="020F0302020204030204" pitchFamily="34" charset="0"/>
              <a:ea typeface="Montserrat"/>
              <a:cs typeface="Calibri Light" panose="020F0302020204030204" pitchFamily="34" charset="0"/>
              <a:sym typeface="Montserrat"/>
            </a:endParaRPr>
          </a:p>
          <a:p>
            <a:pPr marL="609585" indent="-406390">
              <a:buClr>
                <a:schemeClr val="dk1"/>
              </a:buClr>
              <a:buSzPts val="1200"/>
              <a:buFont typeface="Montserrat Medium"/>
              <a:buChar char="●"/>
            </a:pPr>
            <a:r>
              <a:rPr lang="en-US" dirty="0">
                <a:solidFill>
                  <a:schemeClr val="dk1"/>
                </a:solidFill>
                <a:latin typeface="Calibri" panose="020F0502020204030204" pitchFamily="34" charset="0"/>
                <a:ea typeface="Montserrat Medium"/>
                <a:cs typeface="Calibri" panose="020F0502020204030204" pitchFamily="34" charset="0"/>
                <a:sym typeface="Montserrat Medium"/>
              </a:rPr>
              <a:t>Argentina</a:t>
            </a:r>
            <a:endParaRPr dirty="0">
              <a:solidFill>
                <a:schemeClr val="dk1"/>
              </a:solidFill>
              <a:latin typeface="Calibri" panose="020F0502020204030204" pitchFamily="34" charset="0"/>
              <a:ea typeface="Montserrat Medium"/>
              <a:cs typeface="Calibri" panose="020F0502020204030204" pitchFamily="34" charset="0"/>
              <a:sym typeface="Montserrat Medium"/>
            </a:endParaRPr>
          </a:p>
          <a:p>
            <a:pPr marL="609585" indent="-406390">
              <a:buClr>
                <a:schemeClr val="dk1"/>
              </a:buClr>
              <a:buSzPts val="1200"/>
              <a:buFont typeface="Montserrat Medium"/>
              <a:buChar char="●"/>
            </a:pPr>
            <a:r>
              <a:rPr lang="en-US" dirty="0">
                <a:solidFill>
                  <a:schemeClr val="dk1"/>
                </a:solidFill>
                <a:latin typeface="Calibri" panose="020F0502020204030204" pitchFamily="34" charset="0"/>
                <a:ea typeface="Montserrat Medium"/>
                <a:cs typeface="Calibri" panose="020F0502020204030204" pitchFamily="34" charset="0"/>
                <a:sym typeface="Montserrat Medium"/>
              </a:rPr>
              <a:t>Colombia (Bogotá)</a:t>
            </a:r>
            <a:endParaRPr dirty="0">
              <a:solidFill>
                <a:schemeClr val="dk1"/>
              </a:solidFill>
              <a:latin typeface="Calibri" panose="020F0502020204030204" pitchFamily="34" charset="0"/>
              <a:ea typeface="Montserrat Medium"/>
              <a:cs typeface="Calibri" panose="020F0502020204030204" pitchFamily="34" charset="0"/>
              <a:sym typeface="Montserrat Medium"/>
            </a:endParaRPr>
          </a:p>
          <a:p>
            <a:pPr marL="609585" indent="-406390">
              <a:buClr>
                <a:schemeClr val="dk1"/>
              </a:buClr>
              <a:buSzPts val="1200"/>
              <a:buFont typeface="Montserrat Medium"/>
              <a:buChar char="●"/>
            </a:pPr>
            <a:r>
              <a:rPr lang="en-US" dirty="0" err="1">
                <a:solidFill>
                  <a:schemeClr val="dk1"/>
                </a:solidFill>
                <a:latin typeface="Calibri" panose="020F0502020204030204" pitchFamily="34" charset="0"/>
                <a:ea typeface="Montserrat Medium"/>
                <a:cs typeface="Calibri" panose="020F0502020204030204" pitchFamily="34" charset="0"/>
                <a:sym typeface="Montserrat Medium"/>
              </a:rPr>
              <a:t>Brasil</a:t>
            </a:r>
            <a:r>
              <a:rPr lang="en-US" dirty="0">
                <a:solidFill>
                  <a:schemeClr val="dk1"/>
                </a:solidFill>
                <a:latin typeface="Calibri" panose="020F0502020204030204" pitchFamily="34" charset="0"/>
                <a:ea typeface="Montserrat Medium"/>
                <a:cs typeface="Calibri" panose="020F0502020204030204" pitchFamily="34" charset="0"/>
                <a:sym typeface="Montserrat Medium"/>
              </a:rPr>
              <a:t> (Curitiba, </a:t>
            </a:r>
            <a:r>
              <a:rPr lang="en-US" dirty="0" err="1">
                <a:solidFill>
                  <a:schemeClr val="dk1"/>
                </a:solidFill>
                <a:latin typeface="Calibri" panose="020F0502020204030204" pitchFamily="34" charset="0"/>
                <a:ea typeface="Montserrat Medium"/>
                <a:cs typeface="Calibri" panose="020F0502020204030204" pitchFamily="34" charset="0"/>
                <a:sym typeface="Montserrat Medium"/>
              </a:rPr>
              <a:t>Jundiaí</a:t>
            </a:r>
            <a:r>
              <a:rPr lang="en-US" dirty="0">
                <a:solidFill>
                  <a:schemeClr val="dk1"/>
                </a:solidFill>
                <a:latin typeface="Calibri" panose="020F0502020204030204" pitchFamily="34" charset="0"/>
                <a:ea typeface="Montserrat Medium"/>
                <a:cs typeface="Calibri" panose="020F0502020204030204" pitchFamily="34" charset="0"/>
                <a:sym typeface="Montserrat Medium"/>
              </a:rPr>
              <a:t>, Salvador y Recife)</a:t>
            </a:r>
            <a:endParaRPr dirty="0">
              <a:solidFill>
                <a:schemeClr val="dk1"/>
              </a:solidFill>
              <a:latin typeface="Calibri" panose="020F0502020204030204" pitchFamily="34" charset="0"/>
              <a:ea typeface="Montserrat Medium"/>
              <a:cs typeface="Calibri" panose="020F0502020204030204" pitchFamily="34" charset="0"/>
              <a:sym typeface="Montserrat Medium"/>
            </a:endParaRPr>
          </a:p>
          <a:p>
            <a:pPr marL="609585" indent="-406390">
              <a:buClr>
                <a:schemeClr val="dk1"/>
              </a:buClr>
              <a:buSzPts val="1200"/>
              <a:buFont typeface="Montserrat Medium"/>
              <a:buChar char="●"/>
            </a:pPr>
            <a:r>
              <a:rPr lang="en-US" dirty="0">
                <a:solidFill>
                  <a:schemeClr val="dk1"/>
                </a:solidFill>
                <a:latin typeface="Calibri" panose="020F0502020204030204" pitchFamily="34" charset="0"/>
                <a:ea typeface="Montserrat Medium"/>
                <a:cs typeface="Calibri" panose="020F0502020204030204" pitchFamily="34" charset="0"/>
                <a:sym typeface="Montserrat Medium"/>
              </a:rPr>
              <a:t>Perú</a:t>
            </a:r>
            <a:endParaRPr dirty="0">
              <a:solidFill>
                <a:schemeClr val="dk1"/>
              </a:solidFill>
              <a:latin typeface="Calibri" panose="020F0502020204030204" pitchFamily="34" charset="0"/>
              <a:ea typeface="Montserrat Medium"/>
              <a:cs typeface="Calibri" panose="020F0502020204030204" pitchFamily="34" charset="0"/>
              <a:sym typeface="Montserrat Medium"/>
            </a:endParaRPr>
          </a:p>
          <a:p>
            <a:pPr marL="609585" indent="-406390">
              <a:buClr>
                <a:schemeClr val="dk1"/>
              </a:buClr>
              <a:buSzPts val="1200"/>
              <a:buFont typeface="Montserrat Medium"/>
              <a:buChar char="●"/>
            </a:pPr>
            <a:r>
              <a:rPr lang="en-US" dirty="0">
                <a:solidFill>
                  <a:schemeClr val="dk1"/>
                </a:solidFill>
                <a:latin typeface="Calibri" panose="020F0502020204030204" pitchFamily="34" charset="0"/>
                <a:ea typeface="Montserrat Medium"/>
                <a:cs typeface="Calibri" panose="020F0502020204030204" pitchFamily="34" charset="0"/>
                <a:sym typeface="Montserrat Medium"/>
              </a:rPr>
              <a:t>República </a:t>
            </a:r>
            <a:r>
              <a:rPr lang="en-US" dirty="0" err="1">
                <a:solidFill>
                  <a:schemeClr val="dk1"/>
                </a:solidFill>
                <a:latin typeface="Calibri" panose="020F0502020204030204" pitchFamily="34" charset="0"/>
                <a:ea typeface="Montserrat Medium"/>
                <a:cs typeface="Calibri" panose="020F0502020204030204" pitchFamily="34" charset="0"/>
                <a:sym typeface="Montserrat Medium"/>
              </a:rPr>
              <a:t>Dominicana</a:t>
            </a:r>
            <a:endParaRPr lang="en-US" dirty="0">
              <a:solidFill>
                <a:schemeClr val="dk1"/>
              </a:solidFill>
              <a:latin typeface="Calibri" panose="020F0502020204030204" pitchFamily="34" charset="0"/>
              <a:ea typeface="Montserrat Medium"/>
              <a:cs typeface="Calibri" panose="020F0502020204030204" pitchFamily="34" charset="0"/>
              <a:sym typeface="Montserrat Medium"/>
            </a:endParaRPr>
          </a:p>
        </p:txBody>
      </p:sp>
      <p:pic>
        <p:nvPicPr>
          <p:cNvPr id="2" name="Google Shape;55;g2916133ed33_1_30">
            <a:extLst>
              <a:ext uri="{FF2B5EF4-FFF2-40B4-BE49-F238E27FC236}">
                <a16:creationId xmlns:a16="http://schemas.microsoft.com/office/drawing/2014/main" id="{F07608EE-526A-8911-EABF-96C93538771B}"/>
              </a:ext>
            </a:extLst>
          </p:cNvPr>
          <p:cNvPicPr preferRelativeResize="0"/>
          <p:nvPr/>
        </p:nvPicPr>
        <p:blipFill rotWithShape="1">
          <a:blip r:embed="rId3">
            <a:alphaModFix/>
          </a:blip>
          <a:srcRect l="5163" t="17476" r="7085" b="17639"/>
          <a:stretch/>
        </p:blipFill>
        <p:spPr>
          <a:xfrm>
            <a:off x="1211093" y="2437877"/>
            <a:ext cx="3182931" cy="1516316"/>
          </a:xfrm>
          <a:prstGeom prst="rect">
            <a:avLst/>
          </a:prstGeom>
          <a:noFill/>
          <a:ln>
            <a:noFill/>
          </a:ln>
        </p:spPr>
      </p:pic>
      <p:sp>
        <p:nvSpPr>
          <p:cNvPr id="5" name="Google Shape;314;p22">
            <a:extLst>
              <a:ext uri="{FF2B5EF4-FFF2-40B4-BE49-F238E27FC236}">
                <a16:creationId xmlns:a16="http://schemas.microsoft.com/office/drawing/2014/main" id="{CDF22BE4-5355-96AA-F224-5E8008151B8C}"/>
              </a:ext>
            </a:extLst>
          </p:cNvPr>
          <p:cNvSpPr txBox="1"/>
          <p:nvPr/>
        </p:nvSpPr>
        <p:spPr>
          <a:xfrm>
            <a:off x="1211094" y="4062486"/>
            <a:ext cx="4542935" cy="2075821"/>
          </a:xfrm>
          <a:prstGeom prst="rect">
            <a:avLst/>
          </a:prstGeom>
          <a:noFill/>
          <a:ln>
            <a:noFill/>
          </a:ln>
        </p:spPr>
        <p:txBody>
          <a:bodyPr spcFirstLastPara="1" wrap="square" lIns="121900" tIns="60933" rIns="121900" bIns="60933" anchor="t" anchorCtr="0">
            <a:noAutofit/>
          </a:bodyPr>
          <a:lstStyle/>
          <a:p>
            <a:pPr>
              <a:buSzPts val="1150"/>
            </a:pPr>
            <a:r>
              <a:rPr lang="es-ES_tradnl" dirty="0">
                <a:solidFill>
                  <a:srgbClr val="00AFEF"/>
                </a:solidFill>
                <a:latin typeface="Calibri" panose="020F0502020204030204" pitchFamily="34" charset="0"/>
                <a:sym typeface="Montserrat"/>
              </a:rPr>
              <a:t>Este proyecto se configura como un Bien Público Regional, fundamentado en la idea de que los desafíos y oportunidades de desarrollo pueden ser abordados de manera más eficiente y efectiva mediante la acción colectiva y la cooperación a nivel regional.</a:t>
            </a:r>
          </a:p>
        </p:txBody>
      </p:sp>
      <p:sp>
        <p:nvSpPr>
          <p:cNvPr id="6" name="TextBox 5">
            <a:extLst>
              <a:ext uri="{FF2B5EF4-FFF2-40B4-BE49-F238E27FC236}">
                <a16:creationId xmlns:a16="http://schemas.microsoft.com/office/drawing/2014/main" id="{7F1B88E4-931E-825C-7A9B-EB16CB301C68}"/>
              </a:ext>
            </a:extLst>
          </p:cNvPr>
          <p:cNvSpPr txBox="1"/>
          <p:nvPr/>
        </p:nvSpPr>
        <p:spPr>
          <a:xfrm>
            <a:off x="2155902" y="3149123"/>
            <a:ext cx="2527609" cy="830997"/>
          </a:xfrm>
          <a:prstGeom prst="rect">
            <a:avLst/>
          </a:prstGeom>
          <a:solidFill>
            <a:schemeClr val="bg1"/>
          </a:solidFill>
        </p:spPr>
        <p:txBody>
          <a:bodyPr wrap="square">
            <a:spAutoFit/>
          </a:bodyPr>
          <a:lstStyle/>
          <a:p>
            <a:r>
              <a:rPr lang="es-ES_tradnl" sz="2400" b="1" dirty="0">
                <a:solidFill>
                  <a:srgbClr val="0D4163"/>
                </a:solidFill>
                <a:latin typeface="Calibri" panose="020F0502020204030204" pitchFamily="34" charset="0"/>
                <a:sym typeface="Montserrat"/>
              </a:rPr>
              <a:t>BIEN PÚBLICO</a:t>
            </a:r>
          </a:p>
          <a:p>
            <a:r>
              <a:rPr lang="es-ES_tradnl" sz="2400" b="1" dirty="0">
                <a:solidFill>
                  <a:srgbClr val="0D4163"/>
                </a:solidFill>
                <a:latin typeface="Calibri" panose="020F0502020204030204" pitchFamily="34" charset="0"/>
                <a:sym typeface="Montserrat"/>
              </a:rPr>
              <a:t>REGIONAL</a:t>
            </a:r>
            <a:endParaRPr lang="en-US" sz="2400" b="1" dirty="0">
              <a:solidFill>
                <a:srgbClr val="0D4163"/>
              </a:solidFill>
            </a:endParaRPr>
          </a:p>
        </p:txBody>
      </p:sp>
      <p:sp>
        <p:nvSpPr>
          <p:cNvPr id="3" name="TextBox 2">
            <a:extLst>
              <a:ext uri="{FF2B5EF4-FFF2-40B4-BE49-F238E27FC236}">
                <a16:creationId xmlns:a16="http://schemas.microsoft.com/office/drawing/2014/main" id="{E9839E2A-0E98-FAA6-F148-901D4AF643A9}"/>
              </a:ext>
            </a:extLst>
          </p:cNvPr>
          <p:cNvSpPr txBox="1"/>
          <p:nvPr/>
        </p:nvSpPr>
        <p:spPr>
          <a:xfrm>
            <a:off x="1211093" y="719693"/>
            <a:ext cx="7443052" cy="830997"/>
          </a:xfrm>
          <a:prstGeom prst="rect">
            <a:avLst/>
          </a:prstGeom>
          <a:noFill/>
        </p:spPr>
        <p:txBody>
          <a:bodyPr wrap="square" rtlCol="0">
            <a:spAutoFit/>
          </a:bodyPr>
          <a:lstStyle/>
          <a:p>
            <a:r>
              <a:rPr lang="en-US" sz="2400" b="1" dirty="0">
                <a:solidFill>
                  <a:srgbClr val="004D70"/>
                </a:solidFill>
                <a:latin typeface="Calibri" panose="020F0502020204030204" pitchFamily="34" charset="0"/>
                <a:cs typeface="Calibri" panose="020F0502020204030204" pitchFamily="34" charset="0"/>
              </a:rPr>
              <a:t>LABORATORIO DE POLÍTICAS DE MOVILIDAD ESCOLAR SEGURA, SOSTENIBLE E INCLUSIVA</a:t>
            </a:r>
          </a:p>
        </p:txBody>
      </p:sp>
      <p:pic>
        <p:nvPicPr>
          <p:cNvPr id="4" name="Google Shape;34;p17">
            <a:extLst>
              <a:ext uri="{FF2B5EF4-FFF2-40B4-BE49-F238E27FC236}">
                <a16:creationId xmlns:a16="http://schemas.microsoft.com/office/drawing/2014/main" id="{6434958A-1C96-163C-E026-A920AA9FA977}"/>
              </a:ext>
            </a:extLst>
          </p:cNvPr>
          <p:cNvPicPr preferRelativeResize="0"/>
          <p:nvPr/>
        </p:nvPicPr>
        <p:blipFill rotWithShape="1">
          <a:blip r:embed="rId4">
            <a:alphaModFix/>
          </a:blip>
          <a:srcRect/>
          <a:stretch/>
        </p:blipFill>
        <p:spPr>
          <a:xfrm>
            <a:off x="10923815" y="6071149"/>
            <a:ext cx="1648124" cy="75302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0">
          <a:extLst>
            <a:ext uri="{FF2B5EF4-FFF2-40B4-BE49-F238E27FC236}">
              <a16:creationId xmlns:a16="http://schemas.microsoft.com/office/drawing/2014/main" id="{CFC51977-176C-675C-6F8B-5305C465DE60}"/>
            </a:ext>
          </a:extLst>
        </p:cNvPr>
        <p:cNvGrpSpPr/>
        <p:nvPr/>
      </p:nvGrpSpPr>
      <p:grpSpPr>
        <a:xfrm>
          <a:off x="0" y="0"/>
          <a:ext cx="0" cy="0"/>
          <a:chOff x="0" y="0"/>
          <a:chExt cx="0" cy="0"/>
        </a:xfrm>
      </p:grpSpPr>
      <p:sp>
        <p:nvSpPr>
          <p:cNvPr id="7" name="Google Shape;58;p3">
            <a:extLst>
              <a:ext uri="{FF2B5EF4-FFF2-40B4-BE49-F238E27FC236}">
                <a16:creationId xmlns:a16="http://schemas.microsoft.com/office/drawing/2014/main" id="{386DC9BA-594B-8AAE-9163-E61ABE656C93}"/>
              </a:ext>
            </a:extLst>
          </p:cNvPr>
          <p:cNvSpPr txBox="1"/>
          <p:nvPr/>
        </p:nvSpPr>
        <p:spPr>
          <a:xfrm>
            <a:off x="8072403" y="2079498"/>
            <a:ext cx="3312992" cy="4022149"/>
          </a:xfrm>
          <a:prstGeom prst="roundRect">
            <a:avLst/>
          </a:prstGeom>
          <a:solidFill>
            <a:srgbClr val="00AFEF">
              <a:alpha val="40000"/>
            </a:srgbClr>
          </a:solidFill>
          <a:ln>
            <a:noFill/>
          </a:ln>
        </p:spPr>
        <p:txBody>
          <a:bodyPr spcFirstLastPara="1" wrap="square" lIns="96000" tIns="96000" rIns="96000" bIns="96000" anchor="t" anchorCtr="0">
            <a:spAutoFit/>
          </a:bodyPr>
          <a:lstStyle/>
          <a:p>
            <a:pPr>
              <a:lnSpc>
                <a:spcPct val="115000"/>
              </a:lnSpc>
            </a:pP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NNA a menudo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enfrentan</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riesgos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y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desafíos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mientras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van y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vienen</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de la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escuela</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así</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como</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durante</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sus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actividades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diarias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sobre</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todo</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dependiendo</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de las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mujeres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para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moverse</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a:t>
            </a:r>
          </a:p>
          <a:p>
            <a:pPr>
              <a:lnSpc>
                <a:spcPct val="115000"/>
              </a:lnSpc>
            </a:pPr>
            <a:endParaRPr lang="en-US" sz="2000" dirty="0">
              <a:solidFill>
                <a:srgbClr val="0D4163"/>
              </a:solidFill>
              <a:latin typeface="Calibri" panose="020F0502020204030204" pitchFamily="34" charset="0"/>
              <a:ea typeface="Montserrat Medium"/>
              <a:cs typeface="Calibri" panose="020F0502020204030204" pitchFamily="34" charset="0"/>
              <a:sym typeface="Montserrat Medium"/>
            </a:endParaRPr>
          </a:p>
          <a:p>
            <a:pPr>
              <a:lnSpc>
                <a:spcPct val="115000"/>
              </a:lnSpc>
            </a:pPr>
            <a:endParaRPr lang="en-US" sz="2000" dirty="0">
              <a:solidFill>
                <a:srgbClr val="0D4163"/>
              </a:solidFill>
              <a:latin typeface="Calibri" panose="020F0502020204030204" pitchFamily="34" charset="0"/>
              <a:ea typeface="Montserrat Medium"/>
              <a:cs typeface="Calibri" panose="020F0502020204030204" pitchFamily="34" charset="0"/>
              <a:sym typeface="Montserrat Medium"/>
            </a:endParaRPr>
          </a:p>
          <a:p>
            <a:pPr>
              <a:lnSpc>
                <a:spcPct val="115000"/>
              </a:lnSpc>
            </a:pPr>
            <a:endParaRPr lang="en-US" sz="2000" dirty="0">
              <a:solidFill>
                <a:srgbClr val="0D4163"/>
              </a:solidFill>
              <a:latin typeface="Calibri" panose="020F0502020204030204" pitchFamily="34" charset="0"/>
              <a:ea typeface="Montserrat Medium"/>
              <a:cs typeface="Calibri" panose="020F0502020204030204" pitchFamily="34" charset="0"/>
              <a:sym typeface="Montserrat Medium"/>
            </a:endParaRPr>
          </a:p>
        </p:txBody>
      </p:sp>
      <p:sp>
        <p:nvSpPr>
          <p:cNvPr id="8" name="Google Shape;55;p3">
            <a:extLst>
              <a:ext uri="{FF2B5EF4-FFF2-40B4-BE49-F238E27FC236}">
                <a16:creationId xmlns:a16="http://schemas.microsoft.com/office/drawing/2014/main" id="{0BD9D4BF-439F-1E85-D749-6D3C30C5DAA8}"/>
              </a:ext>
            </a:extLst>
          </p:cNvPr>
          <p:cNvSpPr txBox="1"/>
          <p:nvPr/>
        </p:nvSpPr>
        <p:spPr>
          <a:xfrm>
            <a:off x="839538" y="2088221"/>
            <a:ext cx="3312573" cy="4022149"/>
          </a:xfrm>
          <a:prstGeom prst="roundRect">
            <a:avLst/>
          </a:prstGeom>
          <a:solidFill>
            <a:srgbClr val="00AFEF">
              <a:alpha val="40000"/>
            </a:srgbClr>
          </a:solidFill>
          <a:ln>
            <a:noFill/>
          </a:ln>
        </p:spPr>
        <p:txBody>
          <a:bodyPr spcFirstLastPara="1" wrap="square" lIns="96000" tIns="96000" rIns="96000" bIns="96000" anchor="t" anchorCtr="0">
            <a:spAutoFit/>
          </a:bodyPr>
          <a:lstStyle/>
          <a:p>
            <a:pPr lvl="0">
              <a:lnSpc>
                <a:spcPct val="115000"/>
              </a:lnSpc>
            </a:pP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En</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América Latina y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el</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Caribe,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los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siniestros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de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tránsito</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son la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primera</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causa de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muerte</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entre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niñas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y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niños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de 5 a 14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años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y la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segunda</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entre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adultos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jóvenes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a:t>
            </a:r>
          </a:p>
          <a:p>
            <a:pPr lvl="0">
              <a:lnSpc>
                <a:spcPct val="115000"/>
              </a:lnSpc>
            </a:pPr>
            <a:endParaRPr lang="en-US" sz="2000" dirty="0">
              <a:solidFill>
                <a:srgbClr val="0D4163"/>
              </a:solidFill>
              <a:latin typeface="Calibri" panose="020F0502020204030204" pitchFamily="34" charset="0"/>
              <a:ea typeface="Montserrat Medium"/>
              <a:cs typeface="Calibri" panose="020F0502020204030204" pitchFamily="34" charset="0"/>
              <a:sym typeface="Montserrat Medium"/>
            </a:endParaRPr>
          </a:p>
          <a:p>
            <a:pPr lvl="0">
              <a:lnSpc>
                <a:spcPct val="115000"/>
              </a:lnSpc>
            </a:pPr>
            <a:endParaRPr lang="en-US" sz="2000" dirty="0">
              <a:solidFill>
                <a:srgbClr val="0D4163"/>
              </a:solidFill>
              <a:latin typeface="Calibri" panose="020F0502020204030204" pitchFamily="34" charset="0"/>
              <a:ea typeface="Montserrat Medium"/>
              <a:cs typeface="Calibri" panose="020F0502020204030204" pitchFamily="34" charset="0"/>
              <a:sym typeface="Montserrat Medium"/>
            </a:endParaRPr>
          </a:p>
          <a:p>
            <a:pPr lvl="0">
              <a:lnSpc>
                <a:spcPct val="115000"/>
              </a:lnSpc>
            </a:pPr>
            <a:endParaRPr lang="en-US" sz="2000" dirty="0">
              <a:solidFill>
                <a:srgbClr val="0D4163"/>
              </a:solidFill>
              <a:latin typeface="Calibri" panose="020F0502020204030204" pitchFamily="34" charset="0"/>
              <a:ea typeface="Montserrat Medium"/>
              <a:cs typeface="Calibri" panose="020F0502020204030204" pitchFamily="34" charset="0"/>
              <a:sym typeface="Montserrat Medium"/>
            </a:endParaRPr>
          </a:p>
        </p:txBody>
      </p:sp>
      <p:sp>
        <p:nvSpPr>
          <p:cNvPr id="9" name="Google Shape;56;p3">
            <a:extLst>
              <a:ext uri="{FF2B5EF4-FFF2-40B4-BE49-F238E27FC236}">
                <a16:creationId xmlns:a16="http://schemas.microsoft.com/office/drawing/2014/main" id="{81A09B44-3CC2-B2A9-2686-08CF85B885AA}"/>
              </a:ext>
            </a:extLst>
          </p:cNvPr>
          <p:cNvSpPr txBox="1"/>
          <p:nvPr/>
        </p:nvSpPr>
        <p:spPr>
          <a:xfrm>
            <a:off x="4456180" y="2088221"/>
            <a:ext cx="3312573" cy="4022149"/>
          </a:xfrm>
          <a:prstGeom prst="roundRect">
            <a:avLst/>
          </a:prstGeom>
          <a:solidFill>
            <a:srgbClr val="00AFEF">
              <a:alpha val="40000"/>
            </a:srgbClr>
          </a:solidFill>
          <a:ln>
            <a:noFill/>
          </a:ln>
        </p:spPr>
        <p:txBody>
          <a:bodyPr spcFirstLastPara="1" wrap="square" lIns="96000" tIns="96000" rIns="96000" bIns="96000" anchor="t" anchorCtr="0">
            <a:spAutoFit/>
          </a:bodyPr>
          <a:lstStyle/>
          <a:p>
            <a:pPr lvl="0">
              <a:lnSpc>
                <a:spcPct val="115000"/>
              </a:lnSpc>
            </a:pP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La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falta</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de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infraestructura</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segura</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para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peatones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ciclistas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y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opciones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confiables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para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el</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transporte</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público</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y escolar </a:t>
            </a:r>
            <a:r>
              <a:rPr lang="es-ES_tradnl" sz="2000" dirty="0">
                <a:solidFill>
                  <a:srgbClr val="0D4163"/>
                </a:solidFill>
                <a:latin typeface="Calibri" panose="020F0502020204030204" pitchFamily="34" charset="0"/>
                <a:ea typeface="Montserrat Medium"/>
                <a:cs typeface="Calibri" panose="020F0502020204030204" pitchFamily="34" charset="0"/>
                <a:sym typeface="Montserrat Medium"/>
              </a:rPr>
              <a:t>puede dificultar la capacidad de niñas, niños y adolescentes (NNA) para asistir regularmente a la escuela</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a:t>
            </a:r>
          </a:p>
        </p:txBody>
      </p:sp>
      <p:sp>
        <p:nvSpPr>
          <p:cNvPr id="11" name="Google Shape;131;p5">
            <a:extLst>
              <a:ext uri="{FF2B5EF4-FFF2-40B4-BE49-F238E27FC236}">
                <a16:creationId xmlns:a16="http://schemas.microsoft.com/office/drawing/2014/main" id="{7BACCFA3-66D8-58EE-45D1-8996363B4E4C}"/>
              </a:ext>
            </a:extLst>
          </p:cNvPr>
          <p:cNvSpPr txBox="1"/>
          <p:nvPr/>
        </p:nvSpPr>
        <p:spPr>
          <a:xfrm>
            <a:off x="3480623" y="1724190"/>
            <a:ext cx="331200" cy="524000"/>
          </a:xfrm>
          <a:prstGeom prst="rect">
            <a:avLst/>
          </a:prstGeom>
          <a:noFill/>
          <a:ln>
            <a:noFill/>
          </a:ln>
        </p:spPr>
        <p:txBody>
          <a:bodyPr spcFirstLastPara="1" wrap="square" lIns="121900" tIns="121900" rIns="121900" bIns="121900" anchor="t" anchorCtr="0">
            <a:noAutofit/>
          </a:bodyPr>
          <a:lstStyle/>
          <a:p>
            <a:r>
              <a:rPr lang="en-US" sz="3200" b="1" dirty="0">
                <a:solidFill>
                  <a:schemeClr val="dk2"/>
                </a:solidFill>
                <a:latin typeface="Calibri" panose="020F0502020204030204" pitchFamily="34" charset="0"/>
                <a:ea typeface="Montserrat Black"/>
                <a:cs typeface="Calibri" panose="020F0502020204030204" pitchFamily="34" charset="0"/>
                <a:sym typeface="Montserrat Black"/>
              </a:rPr>
              <a:t>1</a:t>
            </a:r>
            <a:endParaRPr sz="3200" b="1" dirty="0">
              <a:solidFill>
                <a:schemeClr val="dk2"/>
              </a:solidFill>
              <a:latin typeface="Calibri" panose="020F0502020204030204" pitchFamily="34" charset="0"/>
              <a:ea typeface="Montserrat Black"/>
              <a:cs typeface="Calibri" panose="020F0502020204030204" pitchFamily="34" charset="0"/>
              <a:sym typeface="Montserrat Black"/>
            </a:endParaRPr>
          </a:p>
        </p:txBody>
      </p:sp>
      <p:sp>
        <p:nvSpPr>
          <p:cNvPr id="12" name="Google Shape;131;p5">
            <a:extLst>
              <a:ext uri="{FF2B5EF4-FFF2-40B4-BE49-F238E27FC236}">
                <a16:creationId xmlns:a16="http://schemas.microsoft.com/office/drawing/2014/main" id="{D7D40988-2578-1ED9-AEF4-992B1BC79037}"/>
              </a:ext>
            </a:extLst>
          </p:cNvPr>
          <p:cNvSpPr txBox="1"/>
          <p:nvPr/>
        </p:nvSpPr>
        <p:spPr>
          <a:xfrm>
            <a:off x="7101830" y="1724190"/>
            <a:ext cx="331200" cy="524000"/>
          </a:xfrm>
          <a:prstGeom prst="rect">
            <a:avLst/>
          </a:prstGeom>
          <a:noFill/>
          <a:ln>
            <a:noFill/>
          </a:ln>
        </p:spPr>
        <p:txBody>
          <a:bodyPr spcFirstLastPara="1" wrap="square" lIns="121900" tIns="121900" rIns="121900" bIns="121900" anchor="t" anchorCtr="0">
            <a:noAutofit/>
          </a:bodyPr>
          <a:lstStyle/>
          <a:p>
            <a:r>
              <a:rPr lang="en-US" sz="3200" b="1" dirty="0">
                <a:solidFill>
                  <a:schemeClr val="dk2"/>
                </a:solidFill>
                <a:latin typeface="Calibri" panose="020F0502020204030204" pitchFamily="34" charset="0"/>
                <a:ea typeface="Montserrat Black"/>
                <a:cs typeface="Calibri" panose="020F0502020204030204" pitchFamily="34" charset="0"/>
                <a:sym typeface="Montserrat Black"/>
              </a:rPr>
              <a:t>2</a:t>
            </a:r>
            <a:endParaRPr sz="3200" b="1" dirty="0">
              <a:solidFill>
                <a:schemeClr val="dk2"/>
              </a:solidFill>
              <a:latin typeface="Calibri" panose="020F0502020204030204" pitchFamily="34" charset="0"/>
              <a:ea typeface="Montserrat Black"/>
              <a:cs typeface="Calibri" panose="020F0502020204030204" pitchFamily="34" charset="0"/>
              <a:sym typeface="Montserrat Black"/>
            </a:endParaRPr>
          </a:p>
        </p:txBody>
      </p:sp>
      <p:sp>
        <p:nvSpPr>
          <p:cNvPr id="13" name="Google Shape;131;p5">
            <a:extLst>
              <a:ext uri="{FF2B5EF4-FFF2-40B4-BE49-F238E27FC236}">
                <a16:creationId xmlns:a16="http://schemas.microsoft.com/office/drawing/2014/main" id="{5B3D82E7-0928-7F71-842B-C27403FFED49}"/>
              </a:ext>
            </a:extLst>
          </p:cNvPr>
          <p:cNvSpPr txBox="1"/>
          <p:nvPr/>
        </p:nvSpPr>
        <p:spPr>
          <a:xfrm>
            <a:off x="10732134" y="1724190"/>
            <a:ext cx="331200" cy="524000"/>
          </a:xfrm>
          <a:prstGeom prst="rect">
            <a:avLst/>
          </a:prstGeom>
          <a:noFill/>
          <a:ln>
            <a:noFill/>
          </a:ln>
        </p:spPr>
        <p:txBody>
          <a:bodyPr spcFirstLastPara="1" wrap="square" lIns="121900" tIns="121900" rIns="121900" bIns="121900" anchor="t" anchorCtr="0">
            <a:noAutofit/>
          </a:bodyPr>
          <a:lstStyle/>
          <a:p>
            <a:r>
              <a:rPr lang="en-US" sz="3200" b="1" dirty="0">
                <a:solidFill>
                  <a:schemeClr val="dk2"/>
                </a:solidFill>
                <a:latin typeface="Calibri" panose="020F0502020204030204" pitchFamily="34" charset="0"/>
                <a:ea typeface="Montserrat Black"/>
                <a:cs typeface="Calibri" panose="020F0502020204030204" pitchFamily="34" charset="0"/>
                <a:sym typeface="Montserrat Black"/>
              </a:rPr>
              <a:t>3</a:t>
            </a:r>
            <a:endParaRPr sz="3200" b="1" dirty="0">
              <a:solidFill>
                <a:schemeClr val="dk2"/>
              </a:solidFill>
              <a:latin typeface="Calibri" panose="020F0502020204030204" pitchFamily="34" charset="0"/>
              <a:ea typeface="Montserrat Black"/>
              <a:cs typeface="Calibri" panose="020F0502020204030204" pitchFamily="34" charset="0"/>
              <a:sym typeface="Montserrat Black"/>
            </a:endParaRPr>
          </a:p>
        </p:txBody>
      </p:sp>
      <p:pic>
        <p:nvPicPr>
          <p:cNvPr id="4" name="Google Shape;34;p17">
            <a:extLst>
              <a:ext uri="{FF2B5EF4-FFF2-40B4-BE49-F238E27FC236}">
                <a16:creationId xmlns:a16="http://schemas.microsoft.com/office/drawing/2014/main" id="{AE4EC4B6-91A7-D97A-3BBC-E783AE528B21}"/>
              </a:ext>
            </a:extLst>
          </p:cNvPr>
          <p:cNvPicPr preferRelativeResize="0"/>
          <p:nvPr/>
        </p:nvPicPr>
        <p:blipFill rotWithShape="1">
          <a:blip r:embed="rId3">
            <a:alphaModFix/>
          </a:blip>
          <a:srcRect/>
          <a:stretch/>
        </p:blipFill>
        <p:spPr>
          <a:xfrm>
            <a:off x="10923815" y="6071149"/>
            <a:ext cx="1648124" cy="753023"/>
          </a:xfrm>
          <a:prstGeom prst="rect">
            <a:avLst/>
          </a:prstGeom>
          <a:noFill/>
          <a:ln>
            <a:noFill/>
          </a:ln>
        </p:spPr>
      </p:pic>
      <p:sp>
        <p:nvSpPr>
          <p:cNvPr id="6" name="TextBox 5">
            <a:extLst>
              <a:ext uri="{FF2B5EF4-FFF2-40B4-BE49-F238E27FC236}">
                <a16:creationId xmlns:a16="http://schemas.microsoft.com/office/drawing/2014/main" id="{5F87A6F6-4CBB-2C7D-EB00-B8A00F4D01D6}"/>
              </a:ext>
            </a:extLst>
          </p:cNvPr>
          <p:cNvSpPr txBox="1"/>
          <p:nvPr/>
        </p:nvSpPr>
        <p:spPr>
          <a:xfrm>
            <a:off x="1211092" y="368300"/>
            <a:ext cx="10174303" cy="1200329"/>
          </a:xfrm>
          <a:prstGeom prst="rect">
            <a:avLst/>
          </a:prstGeom>
          <a:noFill/>
        </p:spPr>
        <p:txBody>
          <a:bodyPr wrap="square" rtlCol="0">
            <a:spAutoFit/>
          </a:bodyPr>
          <a:lstStyle/>
          <a:p>
            <a:r>
              <a:rPr lang="en-US" sz="2400" dirty="0">
                <a:solidFill>
                  <a:srgbClr val="004D70"/>
                </a:solidFill>
                <a:latin typeface="Calibri" panose="020F0502020204030204" pitchFamily="34" charset="0"/>
                <a:cs typeface="Calibri" panose="020F0502020204030204" pitchFamily="34" charset="0"/>
              </a:rPr>
              <a:t>LABORATORIO DE POLÍTICAS DE MOVILIDAD ESCOLAR</a:t>
            </a:r>
          </a:p>
          <a:p>
            <a:r>
              <a:rPr lang="en-US" sz="2400" dirty="0">
                <a:solidFill>
                  <a:srgbClr val="004D70"/>
                </a:solidFill>
                <a:latin typeface="Calibri" panose="020F0502020204030204" pitchFamily="34" charset="0"/>
                <a:cs typeface="Calibri" panose="020F0502020204030204" pitchFamily="34" charset="0"/>
              </a:rPr>
              <a:t>SEGURA, SOSTENIBLE E INCLUSIVA  </a:t>
            </a:r>
          </a:p>
          <a:p>
            <a:r>
              <a:rPr lang="en-US" sz="2400" b="1" dirty="0">
                <a:solidFill>
                  <a:srgbClr val="004D70"/>
                </a:solidFill>
                <a:latin typeface="Calibri" panose="020F0502020204030204" pitchFamily="34" charset="0"/>
                <a:cs typeface="Calibri" panose="020F0502020204030204" pitchFamily="34" charset="0"/>
              </a:rPr>
              <a:t>MOTIVACIÓN</a:t>
            </a:r>
          </a:p>
        </p:txBody>
      </p:sp>
    </p:spTree>
    <p:extLst>
      <p:ext uri="{BB962C8B-B14F-4D97-AF65-F5344CB8AC3E}">
        <p14:creationId xmlns:p14="http://schemas.microsoft.com/office/powerpoint/2010/main" val="506287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3E91732-C2EC-89DD-8CAF-4F70186A7EF4}"/>
              </a:ext>
            </a:extLst>
          </p:cNvPr>
          <p:cNvSpPr txBox="1"/>
          <p:nvPr/>
        </p:nvSpPr>
        <p:spPr>
          <a:xfrm>
            <a:off x="1436196" y="5997624"/>
            <a:ext cx="6396057" cy="523220"/>
          </a:xfrm>
          <a:prstGeom prst="rect">
            <a:avLst/>
          </a:prstGeom>
          <a:noFill/>
        </p:spPr>
        <p:txBody>
          <a:bodyPr wrap="square" rtlCol="0">
            <a:spAutoFit/>
          </a:bodyPr>
          <a:lstStyle/>
          <a:p>
            <a:r>
              <a:rPr lang="pt-BR" sz="1400" dirty="0">
                <a:latin typeface="Calibri" panose="020F0502020204030204" pitchFamily="34" charset="0"/>
                <a:cs typeface="Calibri" panose="020F0502020204030204" pitchFamily="34" charset="0"/>
              </a:rPr>
              <a:t>Fuente: Global </a:t>
            </a:r>
            <a:r>
              <a:rPr lang="pt-BR" sz="1400" dirty="0" err="1">
                <a:latin typeface="Calibri" panose="020F0502020204030204" pitchFamily="34" charset="0"/>
                <a:cs typeface="Calibri" panose="020F0502020204030204" pitchFamily="34" charset="0"/>
              </a:rPr>
              <a:t>Burden</a:t>
            </a:r>
            <a:r>
              <a:rPr lang="pt-BR" sz="1400" dirty="0">
                <a:latin typeface="Calibri" panose="020F0502020204030204" pitchFamily="34" charset="0"/>
                <a:cs typeface="Calibri" panose="020F0502020204030204" pitchFamily="34" charset="0"/>
              </a:rPr>
              <a:t> </a:t>
            </a:r>
            <a:r>
              <a:rPr lang="pt-BR" sz="1400" dirty="0" err="1">
                <a:latin typeface="Calibri" panose="020F0502020204030204" pitchFamily="34" charset="0"/>
                <a:cs typeface="Calibri" panose="020F0502020204030204" pitchFamily="34" charset="0"/>
              </a:rPr>
              <a:t>of</a:t>
            </a:r>
            <a:r>
              <a:rPr lang="pt-BR" sz="1400" dirty="0">
                <a:latin typeface="Calibri" panose="020F0502020204030204" pitchFamily="34" charset="0"/>
                <a:cs typeface="Calibri" panose="020F0502020204030204" pitchFamily="34" charset="0"/>
              </a:rPr>
              <a:t> </a:t>
            </a:r>
            <a:r>
              <a:rPr lang="pt-BR" sz="1400" dirty="0" err="1">
                <a:latin typeface="Calibri" panose="020F0502020204030204" pitchFamily="34" charset="0"/>
                <a:cs typeface="Calibri" panose="020F0502020204030204" pitchFamily="34" charset="0"/>
              </a:rPr>
              <a:t>Disease</a:t>
            </a:r>
            <a:r>
              <a:rPr lang="pt-BR" sz="1400" dirty="0">
                <a:latin typeface="Calibri" panose="020F0502020204030204" pitchFamily="34" charset="0"/>
                <a:cs typeface="Calibri" panose="020F0502020204030204" pitchFamily="34" charset="0"/>
              </a:rPr>
              <a:t>. IHME, 2020. </a:t>
            </a:r>
            <a:br>
              <a:rPr lang="pt-BR" sz="1400" dirty="0">
                <a:latin typeface="Calibri" panose="020F0502020204030204" pitchFamily="34" charset="0"/>
                <a:cs typeface="Calibri" panose="020F0502020204030204" pitchFamily="34" charset="0"/>
              </a:rPr>
            </a:br>
            <a:r>
              <a:rPr lang="pt-BR" sz="1400" dirty="0">
                <a:latin typeface="Calibri" panose="020F0502020204030204" pitchFamily="34" charset="0"/>
                <a:cs typeface="Calibri" panose="020F0502020204030204" pitchFamily="34" charset="0"/>
                <a:hlinkClick r:id="rId2"/>
              </a:rPr>
              <a:t>https://vizhub.healthdata.org/gbd-compare/</a:t>
            </a:r>
            <a:endParaRPr lang="pt-BR" sz="1400"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8D5515CD-6672-DDD3-A52D-00964E2FACD7}"/>
              </a:ext>
            </a:extLst>
          </p:cNvPr>
          <p:cNvPicPr>
            <a:picLocks noChangeAspect="1"/>
          </p:cNvPicPr>
          <p:nvPr/>
        </p:nvPicPr>
        <p:blipFill rotWithShape="1">
          <a:blip r:embed="rId3"/>
          <a:srcRect b="1200"/>
          <a:stretch/>
        </p:blipFill>
        <p:spPr>
          <a:xfrm>
            <a:off x="1413896" y="823666"/>
            <a:ext cx="9446727" cy="4733437"/>
          </a:xfrm>
          <a:prstGeom prst="rect">
            <a:avLst/>
          </a:prstGeom>
        </p:spPr>
      </p:pic>
      <p:cxnSp>
        <p:nvCxnSpPr>
          <p:cNvPr id="12" name="Straight Connector 11">
            <a:extLst>
              <a:ext uri="{FF2B5EF4-FFF2-40B4-BE49-F238E27FC236}">
                <a16:creationId xmlns:a16="http://schemas.microsoft.com/office/drawing/2014/main" id="{7517FCB4-3736-C932-665C-329395636FC5}"/>
              </a:ext>
            </a:extLst>
          </p:cNvPr>
          <p:cNvCxnSpPr>
            <a:cxnSpLocks/>
          </p:cNvCxnSpPr>
          <p:nvPr/>
        </p:nvCxnSpPr>
        <p:spPr>
          <a:xfrm>
            <a:off x="5760880" y="1387306"/>
            <a:ext cx="1083890" cy="0"/>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CBEF963-77C7-64AC-E689-9A53B7CC8170}"/>
              </a:ext>
            </a:extLst>
          </p:cNvPr>
          <p:cNvSpPr txBox="1"/>
          <p:nvPr/>
        </p:nvSpPr>
        <p:spPr>
          <a:xfrm>
            <a:off x="4596044" y="461565"/>
            <a:ext cx="2999911" cy="369332"/>
          </a:xfrm>
          <a:prstGeom prst="rect">
            <a:avLst/>
          </a:prstGeom>
          <a:noFill/>
        </p:spPr>
        <p:txBody>
          <a:bodyPr wrap="square" rtlCol="0">
            <a:spAutoFit/>
          </a:bodyPr>
          <a:lstStyle/>
          <a:p>
            <a:pPr algn="ctr"/>
            <a:r>
              <a:rPr lang="en-US" b="1" dirty="0">
                <a:solidFill>
                  <a:srgbClr val="004D70"/>
                </a:solidFill>
                <a:latin typeface="Calibri" panose="020F0502020204030204" pitchFamily="34" charset="0"/>
                <a:cs typeface="Calibri" panose="020F0502020204030204" pitchFamily="34" charset="0"/>
              </a:rPr>
              <a:t>Causa de Muerte</a:t>
            </a:r>
          </a:p>
        </p:txBody>
      </p:sp>
      <p:sp>
        <p:nvSpPr>
          <p:cNvPr id="3" name="Rectangle 2">
            <a:extLst>
              <a:ext uri="{FF2B5EF4-FFF2-40B4-BE49-F238E27FC236}">
                <a16:creationId xmlns:a16="http://schemas.microsoft.com/office/drawing/2014/main" id="{858E035F-9392-3646-5837-DA236C911D57}"/>
              </a:ext>
            </a:extLst>
          </p:cNvPr>
          <p:cNvSpPr/>
          <p:nvPr/>
        </p:nvSpPr>
        <p:spPr>
          <a:xfrm>
            <a:off x="1514410" y="1968582"/>
            <a:ext cx="3836097" cy="317418"/>
          </a:xfrm>
          <a:prstGeom prst="rec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sz="2400"/>
          </a:p>
        </p:txBody>
      </p:sp>
      <p:sp>
        <p:nvSpPr>
          <p:cNvPr id="4" name="Rectangle 3">
            <a:extLst>
              <a:ext uri="{FF2B5EF4-FFF2-40B4-BE49-F238E27FC236}">
                <a16:creationId xmlns:a16="http://schemas.microsoft.com/office/drawing/2014/main" id="{F3C49373-8045-6433-89AB-C056D2878EFE}"/>
              </a:ext>
            </a:extLst>
          </p:cNvPr>
          <p:cNvSpPr/>
          <p:nvPr/>
        </p:nvSpPr>
        <p:spPr>
          <a:xfrm>
            <a:off x="6844693" y="1968582"/>
            <a:ext cx="3836097" cy="317418"/>
          </a:xfrm>
          <a:prstGeom prst="rec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sz="2400"/>
          </a:p>
        </p:txBody>
      </p:sp>
      <p:pic>
        <p:nvPicPr>
          <p:cNvPr id="7" name="Picture 6">
            <a:extLst>
              <a:ext uri="{FF2B5EF4-FFF2-40B4-BE49-F238E27FC236}">
                <a16:creationId xmlns:a16="http://schemas.microsoft.com/office/drawing/2014/main" id="{DFC45187-783E-0D56-424E-167E298D82E4}"/>
              </a:ext>
            </a:extLst>
          </p:cNvPr>
          <p:cNvPicPr>
            <a:picLocks noChangeAspect="1"/>
          </p:cNvPicPr>
          <p:nvPr/>
        </p:nvPicPr>
        <p:blipFill rotWithShape="1">
          <a:blip r:embed="rId4"/>
          <a:srcRect b="52605"/>
          <a:stretch/>
        </p:blipFill>
        <p:spPr>
          <a:xfrm>
            <a:off x="6844693" y="5967052"/>
            <a:ext cx="2123830" cy="523221"/>
          </a:xfrm>
          <a:prstGeom prst="rect">
            <a:avLst/>
          </a:prstGeom>
        </p:spPr>
      </p:pic>
      <p:pic>
        <p:nvPicPr>
          <p:cNvPr id="9" name="Picture 8">
            <a:extLst>
              <a:ext uri="{FF2B5EF4-FFF2-40B4-BE49-F238E27FC236}">
                <a16:creationId xmlns:a16="http://schemas.microsoft.com/office/drawing/2014/main" id="{A3E9B992-5488-DC21-FD5D-E448F8C17D50}"/>
              </a:ext>
            </a:extLst>
          </p:cNvPr>
          <p:cNvPicPr>
            <a:picLocks noChangeAspect="1"/>
          </p:cNvPicPr>
          <p:nvPr/>
        </p:nvPicPr>
        <p:blipFill rotWithShape="1">
          <a:blip r:embed="rId4"/>
          <a:srcRect t="44518" b="8087"/>
          <a:stretch/>
        </p:blipFill>
        <p:spPr>
          <a:xfrm>
            <a:off x="9101840" y="6010186"/>
            <a:ext cx="2123830" cy="523221"/>
          </a:xfrm>
          <a:prstGeom prst="rect">
            <a:avLst/>
          </a:prstGeom>
        </p:spPr>
      </p:pic>
    </p:spTree>
    <p:extLst>
      <p:ext uri="{BB962C8B-B14F-4D97-AF65-F5344CB8AC3E}">
        <p14:creationId xmlns:p14="http://schemas.microsoft.com/office/powerpoint/2010/main" val="913159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3E91732-C2EC-89DD-8CAF-4F70186A7EF4}"/>
              </a:ext>
            </a:extLst>
          </p:cNvPr>
          <p:cNvSpPr txBox="1"/>
          <p:nvPr/>
        </p:nvSpPr>
        <p:spPr>
          <a:xfrm>
            <a:off x="1436197" y="5997624"/>
            <a:ext cx="3724740" cy="523220"/>
          </a:xfrm>
          <a:prstGeom prst="rect">
            <a:avLst/>
          </a:prstGeom>
          <a:noFill/>
        </p:spPr>
        <p:txBody>
          <a:bodyPr wrap="square" rtlCol="0">
            <a:spAutoFit/>
          </a:bodyPr>
          <a:lstStyle/>
          <a:p>
            <a:r>
              <a:rPr lang="pt-BR" sz="1400" dirty="0">
                <a:latin typeface="Calibri" panose="020F0502020204030204" pitchFamily="34" charset="0"/>
                <a:cs typeface="Calibri" panose="020F0502020204030204" pitchFamily="34" charset="0"/>
              </a:rPr>
              <a:t>Fuente: Global </a:t>
            </a:r>
            <a:r>
              <a:rPr lang="pt-BR" sz="1400" dirty="0" err="1">
                <a:latin typeface="Calibri" panose="020F0502020204030204" pitchFamily="34" charset="0"/>
                <a:cs typeface="Calibri" panose="020F0502020204030204" pitchFamily="34" charset="0"/>
              </a:rPr>
              <a:t>Burden</a:t>
            </a:r>
            <a:r>
              <a:rPr lang="pt-BR" sz="1400" dirty="0">
                <a:latin typeface="Calibri" panose="020F0502020204030204" pitchFamily="34" charset="0"/>
                <a:cs typeface="Calibri" panose="020F0502020204030204" pitchFamily="34" charset="0"/>
              </a:rPr>
              <a:t> </a:t>
            </a:r>
            <a:r>
              <a:rPr lang="pt-BR" sz="1400" dirty="0" err="1">
                <a:latin typeface="Calibri" panose="020F0502020204030204" pitchFamily="34" charset="0"/>
                <a:cs typeface="Calibri" panose="020F0502020204030204" pitchFamily="34" charset="0"/>
              </a:rPr>
              <a:t>of</a:t>
            </a:r>
            <a:r>
              <a:rPr lang="pt-BR" sz="1400" dirty="0">
                <a:latin typeface="Calibri" panose="020F0502020204030204" pitchFamily="34" charset="0"/>
                <a:cs typeface="Calibri" panose="020F0502020204030204" pitchFamily="34" charset="0"/>
              </a:rPr>
              <a:t> </a:t>
            </a:r>
            <a:r>
              <a:rPr lang="pt-BR" sz="1400" dirty="0" err="1">
                <a:latin typeface="Calibri" panose="020F0502020204030204" pitchFamily="34" charset="0"/>
                <a:cs typeface="Calibri" panose="020F0502020204030204" pitchFamily="34" charset="0"/>
              </a:rPr>
              <a:t>Disease</a:t>
            </a:r>
            <a:r>
              <a:rPr lang="pt-BR" sz="1400" dirty="0">
                <a:latin typeface="Calibri" panose="020F0502020204030204" pitchFamily="34" charset="0"/>
                <a:cs typeface="Calibri" panose="020F0502020204030204" pitchFamily="34" charset="0"/>
              </a:rPr>
              <a:t>. IHME, 2020. </a:t>
            </a:r>
            <a:br>
              <a:rPr lang="pt-BR" sz="1400" dirty="0">
                <a:latin typeface="Calibri" panose="020F0502020204030204" pitchFamily="34" charset="0"/>
                <a:cs typeface="Calibri" panose="020F0502020204030204" pitchFamily="34" charset="0"/>
              </a:rPr>
            </a:br>
            <a:r>
              <a:rPr lang="pt-BR" sz="1400" dirty="0">
                <a:latin typeface="Calibri" panose="020F0502020204030204" pitchFamily="34" charset="0"/>
                <a:cs typeface="Calibri" panose="020F0502020204030204" pitchFamily="34" charset="0"/>
                <a:hlinkClick r:id="rId2"/>
              </a:rPr>
              <a:t>https://vizhub.healthdata.org/gbd-compare/</a:t>
            </a:r>
            <a:endParaRPr lang="pt-BR" sz="1400"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8D5515CD-6672-DDD3-A52D-00964E2FACD7}"/>
              </a:ext>
            </a:extLst>
          </p:cNvPr>
          <p:cNvPicPr>
            <a:picLocks noChangeAspect="1"/>
          </p:cNvPicPr>
          <p:nvPr/>
        </p:nvPicPr>
        <p:blipFill rotWithShape="1">
          <a:blip r:embed="rId3"/>
          <a:srcRect b="1200"/>
          <a:stretch/>
        </p:blipFill>
        <p:spPr>
          <a:xfrm>
            <a:off x="1436198" y="887361"/>
            <a:ext cx="9319609" cy="4669742"/>
          </a:xfrm>
          <a:prstGeom prst="rect">
            <a:avLst/>
          </a:prstGeom>
        </p:spPr>
      </p:pic>
      <p:pic>
        <p:nvPicPr>
          <p:cNvPr id="8" name="Picture 7">
            <a:extLst>
              <a:ext uri="{FF2B5EF4-FFF2-40B4-BE49-F238E27FC236}">
                <a16:creationId xmlns:a16="http://schemas.microsoft.com/office/drawing/2014/main" id="{4858B61F-6174-3538-E8FA-C4C263B627EB}"/>
              </a:ext>
            </a:extLst>
          </p:cNvPr>
          <p:cNvPicPr>
            <a:picLocks noChangeAspect="1"/>
          </p:cNvPicPr>
          <p:nvPr/>
        </p:nvPicPr>
        <p:blipFill>
          <a:blip r:embed="rId4"/>
          <a:stretch>
            <a:fillRect/>
          </a:stretch>
        </p:blipFill>
        <p:spPr>
          <a:xfrm>
            <a:off x="1436196" y="784380"/>
            <a:ext cx="9319609" cy="4772723"/>
          </a:xfrm>
          <a:prstGeom prst="rect">
            <a:avLst/>
          </a:prstGeom>
        </p:spPr>
      </p:pic>
      <p:pic>
        <p:nvPicPr>
          <p:cNvPr id="11" name="Picture 10">
            <a:extLst>
              <a:ext uri="{FF2B5EF4-FFF2-40B4-BE49-F238E27FC236}">
                <a16:creationId xmlns:a16="http://schemas.microsoft.com/office/drawing/2014/main" id="{F10E50EC-9C4B-8523-76DA-674235B2893F}"/>
              </a:ext>
            </a:extLst>
          </p:cNvPr>
          <p:cNvPicPr>
            <a:picLocks noChangeAspect="1"/>
          </p:cNvPicPr>
          <p:nvPr/>
        </p:nvPicPr>
        <p:blipFill rotWithShape="1">
          <a:blip r:embed="rId5"/>
          <a:srcRect b="52605"/>
          <a:stretch/>
        </p:blipFill>
        <p:spPr>
          <a:xfrm>
            <a:off x="6844693" y="5967052"/>
            <a:ext cx="2123830" cy="523221"/>
          </a:xfrm>
          <a:prstGeom prst="rect">
            <a:avLst/>
          </a:prstGeom>
        </p:spPr>
      </p:pic>
      <p:sp>
        <p:nvSpPr>
          <p:cNvPr id="14" name="TextBox 13">
            <a:extLst>
              <a:ext uri="{FF2B5EF4-FFF2-40B4-BE49-F238E27FC236}">
                <a16:creationId xmlns:a16="http://schemas.microsoft.com/office/drawing/2014/main" id="{ECBEF963-77C7-64AC-E689-9A53B7CC8170}"/>
              </a:ext>
            </a:extLst>
          </p:cNvPr>
          <p:cNvSpPr txBox="1"/>
          <p:nvPr/>
        </p:nvSpPr>
        <p:spPr>
          <a:xfrm>
            <a:off x="4596044" y="461565"/>
            <a:ext cx="2999911" cy="369332"/>
          </a:xfrm>
          <a:prstGeom prst="rect">
            <a:avLst/>
          </a:prstGeom>
          <a:noFill/>
        </p:spPr>
        <p:txBody>
          <a:bodyPr wrap="square" rtlCol="0">
            <a:spAutoFit/>
          </a:bodyPr>
          <a:lstStyle/>
          <a:p>
            <a:pPr algn="ctr"/>
            <a:r>
              <a:rPr lang="en-US" b="1" dirty="0">
                <a:solidFill>
                  <a:srgbClr val="004D70"/>
                </a:solidFill>
                <a:latin typeface="Calibri" panose="020F0502020204030204" pitchFamily="34" charset="0"/>
                <a:cs typeface="Calibri" panose="020F0502020204030204" pitchFamily="34" charset="0"/>
              </a:rPr>
              <a:t>Causa de Muerte</a:t>
            </a:r>
          </a:p>
        </p:txBody>
      </p:sp>
      <p:cxnSp>
        <p:nvCxnSpPr>
          <p:cNvPr id="15" name="Straight Connector 14">
            <a:extLst>
              <a:ext uri="{FF2B5EF4-FFF2-40B4-BE49-F238E27FC236}">
                <a16:creationId xmlns:a16="http://schemas.microsoft.com/office/drawing/2014/main" id="{FDB248A4-6BA0-4DAA-1726-DD59CDD9F27C}"/>
              </a:ext>
            </a:extLst>
          </p:cNvPr>
          <p:cNvCxnSpPr>
            <a:cxnSpLocks/>
          </p:cNvCxnSpPr>
          <p:nvPr/>
        </p:nvCxnSpPr>
        <p:spPr>
          <a:xfrm>
            <a:off x="5760880" y="1387306"/>
            <a:ext cx="1083890" cy="0"/>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EF83BEA7-F7B2-21BE-26BA-92FC0407759C}"/>
              </a:ext>
            </a:extLst>
          </p:cNvPr>
          <p:cNvSpPr/>
          <p:nvPr/>
        </p:nvSpPr>
        <p:spPr>
          <a:xfrm>
            <a:off x="1514410" y="2303118"/>
            <a:ext cx="3836097" cy="317418"/>
          </a:xfrm>
          <a:prstGeom prst="rec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sz="2400"/>
          </a:p>
        </p:txBody>
      </p:sp>
      <p:sp>
        <p:nvSpPr>
          <p:cNvPr id="18" name="Rectangle 17">
            <a:extLst>
              <a:ext uri="{FF2B5EF4-FFF2-40B4-BE49-F238E27FC236}">
                <a16:creationId xmlns:a16="http://schemas.microsoft.com/office/drawing/2014/main" id="{597DFD41-19AC-6055-D99D-B4A59717B526}"/>
              </a:ext>
            </a:extLst>
          </p:cNvPr>
          <p:cNvSpPr/>
          <p:nvPr/>
        </p:nvSpPr>
        <p:spPr>
          <a:xfrm>
            <a:off x="6844693" y="2303118"/>
            <a:ext cx="3836097" cy="317418"/>
          </a:xfrm>
          <a:prstGeom prst="rec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sz="2400"/>
          </a:p>
        </p:txBody>
      </p:sp>
      <p:pic>
        <p:nvPicPr>
          <p:cNvPr id="19" name="Picture 18">
            <a:extLst>
              <a:ext uri="{FF2B5EF4-FFF2-40B4-BE49-F238E27FC236}">
                <a16:creationId xmlns:a16="http://schemas.microsoft.com/office/drawing/2014/main" id="{434AF3D5-B937-7B18-B380-61FE6BF76B28}"/>
              </a:ext>
            </a:extLst>
          </p:cNvPr>
          <p:cNvPicPr>
            <a:picLocks noChangeAspect="1"/>
          </p:cNvPicPr>
          <p:nvPr/>
        </p:nvPicPr>
        <p:blipFill rotWithShape="1">
          <a:blip r:embed="rId5"/>
          <a:srcRect t="44518" b="8087"/>
          <a:stretch/>
        </p:blipFill>
        <p:spPr>
          <a:xfrm>
            <a:off x="9101840" y="6010186"/>
            <a:ext cx="2123830" cy="523221"/>
          </a:xfrm>
          <a:prstGeom prst="rect">
            <a:avLst/>
          </a:prstGeom>
        </p:spPr>
      </p:pic>
    </p:spTree>
    <p:extLst>
      <p:ext uri="{BB962C8B-B14F-4D97-AF65-F5344CB8AC3E}">
        <p14:creationId xmlns:p14="http://schemas.microsoft.com/office/powerpoint/2010/main" val="4222520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0">
          <a:extLst>
            <a:ext uri="{FF2B5EF4-FFF2-40B4-BE49-F238E27FC236}">
              <a16:creationId xmlns:a16="http://schemas.microsoft.com/office/drawing/2014/main" id="{CFC51977-176C-675C-6F8B-5305C465DE60}"/>
            </a:ext>
          </a:extLst>
        </p:cNvPr>
        <p:cNvGrpSpPr/>
        <p:nvPr/>
      </p:nvGrpSpPr>
      <p:grpSpPr>
        <a:xfrm>
          <a:off x="0" y="0"/>
          <a:ext cx="0" cy="0"/>
          <a:chOff x="0" y="0"/>
          <a:chExt cx="0" cy="0"/>
        </a:xfrm>
      </p:grpSpPr>
      <p:sp>
        <p:nvSpPr>
          <p:cNvPr id="5" name="Google Shape;58;p3">
            <a:extLst>
              <a:ext uri="{FF2B5EF4-FFF2-40B4-BE49-F238E27FC236}">
                <a16:creationId xmlns:a16="http://schemas.microsoft.com/office/drawing/2014/main" id="{54E0E828-09DE-940D-B7E7-3F9EDD6DF3E1}"/>
              </a:ext>
            </a:extLst>
          </p:cNvPr>
          <p:cNvSpPr txBox="1"/>
          <p:nvPr/>
        </p:nvSpPr>
        <p:spPr>
          <a:xfrm>
            <a:off x="4455761" y="2097088"/>
            <a:ext cx="3312992" cy="3673504"/>
          </a:xfrm>
          <a:prstGeom prst="roundRect">
            <a:avLst/>
          </a:prstGeom>
          <a:solidFill>
            <a:srgbClr val="00AFEF">
              <a:alpha val="40000"/>
            </a:srgbClr>
          </a:solidFill>
          <a:ln>
            <a:noFill/>
          </a:ln>
        </p:spPr>
        <p:txBody>
          <a:bodyPr spcFirstLastPara="1" wrap="square" lIns="96000" tIns="96000" rIns="96000" bIns="96000" anchor="t" anchorCtr="0">
            <a:spAutoFit/>
          </a:bodyPr>
          <a:lstStyle/>
          <a:p>
            <a:pPr>
              <a:lnSpc>
                <a:spcPct val="115000"/>
              </a:lnSpc>
            </a:pP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Hay poco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intercambio</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entre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autoridades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de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diferentes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países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y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ciudades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en</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cuanto</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metodologías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desafíos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dirty="0" err="1">
                <a:solidFill>
                  <a:srgbClr val="0D4163"/>
                </a:solidFill>
                <a:latin typeface="Calibri" panose="020F0502020204030204" pitchFamily="34" charset="0"/>
                <a:ea typeface="Montserrat Medium"/>
                <a:cs typeface="Calibri" panose="020F0502020204030204" pitchFamily="34" charset="0"/>
                <a:sym typeface="Montserrat Medium"/>
              </a:rPr>
              <a:t>avances</a:t>
            </a:r>
            <a:r>
              <a:rPr lang="en-US" sz="2000" dirty="0">
                <a:solidFill>
                  <a:srgbClr val="0D4163"/>
                </a:solidFill>
                <a:latin typeface="Calibri" panose="020F0502020204030204" pitchFamily="34" charset="0"/>
                <a:ea typeface="Montserrat Medium"/>
                <a:cs typeface="Calibri" panose="020F0502020204030204" pitchFamily="34" charset="0"/>
                <a:sym typeface="Montserrat Medium"/>
              </a:rPr>
              <a:t>.</a:t>
            </a:r>
          </a:p>
          <a:p>
            <a:pPr>
              <a:lnSpc>
                <a:spcPct val="115000"/>
              </a:lnSpc>
            </a:pPr>
            <a:endParaRPr lang="en-US" sz="2000" dirty="0">
              <a:solidFill>
                <a:srgbClr val="0D4163"/>
              </a:solidFill>
              <a:latin typeface="Calibri" panose="020F0502020204030204" pitchFamily="34" charset="0"/>
              <a:ea typeface="Montserrat Medium"/>
              <a:cs typeface="Calibri" panose="020F0502020204030204" pitchFamily="34" charset="0"/>
              <a:sym typeface="Montserrat Medium"/>
            </a:endParaRPr>
          </a:p>
          <a:p>
            <a:pPr>
              <a:lnSpc>
                <a:spcPct val="115000"/>
              </a:lnSpc>
            </a:pPr>
            <a:endParaRPr lang="en-US" sz="2000" dirty="0">
              <a:solidFill>
                <a:srgbClr val="0D4163"/>
              </a:solidFill>
              <a:latin typeface="Calibri" panose="020F0502020204030204" pitchFamily="34" charset="0"/>
              <a:ea typeface="Montserrat Medium"/>
              <a:cs typeface="Calibri" panose="020F0502020204030204" pitchFamily="34" charset="0"/>
              <a:sym typeface="Montserrat Medium"/>
            </a:endParaRPr>
          </a:p>
          <a:p>
            <a:pPr>
              <a:lnSpc>
                <a:spcPct val="115000"/>
              </a:lnSpc>
            </a:pPr>
            <a:endParaRPr lang="en-US" sz="2000" dirty="0">
              <a:solidFill>
                <a:srgbClr val="0D4163"/>
              </a:solidFill>
              <a:latin typeface="Calibri" panose="020F0502020204030204" pitchFamily="34" charset="0"/>
              <a:ea typeface="Montserrat Medium"/>
              <a:cs typeface="Calibri" panose="020F0502020204030204" pitchFamily="34" charset="0"/>
              <a:sym typeface="Montserrat Medium"/>
            </a:endParaRPr>
          </a:p>
        </p:txBody>
      </p:sp>
      <p:sp>
        <p:nvSpPr>
          <p:cNvPr id="10" name="Google Shape;57;p3">
            <a:extLst>
              <a:ext uri="{FF2B5EF4-FFF2-40B4-BE49-F238E27FC236}">
                <a16:creationId xmlns:a16="http://schemas.microsoft.com/office/drawing/2014/main" id="{071C0916-25B7-BC7E-28E7-70DFCFEED36E}"/>
              </a:ext>
            </a:extLst>
          </p:cNvPr>
          <p:cNvSpPr txBox="1"/>
          <p:nvPr/>
        </p:nvSpPr>
        <p:spPr>
          <a:xfrm>
            <a:off x="839537" y="2097088"/>
            <a:ext cx="3312573" cy="3673504"/>
          </a:xfrm>
          <a:prstGeom prst="roundRect">
            <a:avLst/>
          </a:prstGeom>
          <a:solidFill>
            <a:srgbClr val="00AFEF">
              <a:alpha val="40000"/>
            </a:srgbClr>
          </a:solidFill>
          <a:ln>
            <a:noFill/>
          </a:ln>
        </p:spPr>
        <p:txBody>
          <a:bodyPr spcFirstLastPara="1" wrap="square" lIns="96000" tIns="96000" rIns="96000" bIns="96000" anchor="t" anchorCtr="0">
            <a:spAutoFit/>
          </a:bodyPr>
          <a:lstStyle/>
          <a:p>
            <a:pPr>
              <a:lnSpc>
                <a:spcPct val="115000"/>
              </a:lnSpc>
            </a:pPr>
            <a:r>
              <a:rPr lang="es-419" sz="2000" dirty="0">
                <a:solidFill>
                  <a:srgbClr val="0D4163"/>
                </a:solidFill>
                <a:latin typeface="Calibri" panose="020F0502020204030204" pitchFamily="34" charset="0"/>
                <a:cs typeface="Calibri" panose="020F0502020204030204" pitchFamily="34" charset="0"/>
              </a:rPr>
              <a:t>Hay espacio para fortalecer políticas públicas integradas para la seguridad vial infantil que involucren a los ministerios y secretarías de obras públicas, transporte, salud, educación, entre otros.</a:t>
            </a:r>
          </a:p>
        </p:txBody>
      </p:sp>
      <p:sp>
        <p:nvSpPr>
          <p:cNvPr id="14" name="Google Shape;131;p5">
            <a:extLst>
              <a:ext uri="{FF2B5EF4-FFF2-40B4-BE49-F238E27FC236}">
                <a16:creationId xmlns:a16="http://schemas.microsoft.com/office/drawing/2014/main" id="{F63776D8-BABA-54E4-9810-0D8465CC3932}"/>
              </a:ext>
            </a:extLst>
          </p:cNvPr>
          <p:cNvSpPr txBox="1"/>
          <p:nvPr/>
        </p:nvSpPr>
        <p:spPr>
          <a:xfrm>
            <a:off x="3480623" y="1747173"/>
            <a:ext cx="331200" cy="524000"/>
          </a:xfrm>
          <a:prstGeom prst="rect">
            <a:avLst/>
          </a:prstGeom>
          <a:noFill/>
          <a:ln>
            <a:noFill/>
          </a:ln>
        </p:spPr>
        <p:txBody>
          <a:bodyPr spcFirstLastPara="1" wrap="square" lIns="121900" tIns="121900" rIns="121900" bIns="121900" anchor="t" anchorCtr="0">
            <a:noAutofit/>
          </a:bodyPr>
          <a:lstStyle/>
          <a:p>
            <a:r>
              <a:rPr lang="en-US" sz="3200" b="1" dirty="0">
                <a:solidFill>
                  <a:schemeClr val="dk2"/>
                </a:solidFill>
                <a:latin typeface="Calibri" panose="020F0502020204030204" pitchFamily="34" charset="0"/>
                <a:ea typeface="Montserrat Black"/>
                <a:cs typeface="Calibri" panose="020F0502020204030204" pitchFamily="34" charset="0"/>
                <a:sym typeface="Montserrat Black"/>
              </a:rPr>
              <a:t>4</a:t>
            </a:r>
            <a:endParaRPr sz="3200" b="1" dirty="0">
              <a:solidFill>
                <a:schemeClr val="dk2"/>
              </a:solidFill>
              <a:latin typeface="Calibri" panose="020F0502020204030204" pitchFamily="34" charset="0"/>
              <a:ea typeface="Montserrat Black"/>
              <a:cs typeface="Calibri" panose="020F0502020204030204" pitchFamily="34" charset="0"/>
              <a:sym typeface="Montserrat Black"/>
            </a:endParaRPr>
          </a:p>
        </p:txBody>
      </p:sp>
      <p:sp>
        <p:nvSpPr>
          <p:cNvPr id="15" name="Google Shape;131;p5">
            <a:extLst>
              <a:ext uri="{FF2B5EF4-FFF2-40B4-BE49-F238E27FC236}">
                <a16:creationId xmlns:a16="http://schemas.microsoft.com/office/drawing/2014/main" id="{A96860D0-19B6-1342-EABE-B84BCD74C35B}"/>
              </a:ext>
            </a:extLst>
          </p:cNvPr>
          <p:cNvSpPr txBox="1"/>
          <p:nvPr/>
        </p:nvSpPr>
        <p:spPr>
          <a:xfrm>
            <a:off x="7101830" y="1747173"/>
            <a:ext cx="331200" cy="524000"/>
          </a:xfrm>
          <a:prstGeom prst="rect">
            <a:avLst/>
          </a:prstGeom>
          <a:noFill/>
          <a:ln>
            <a:noFill/>
          </a:ln>
        </p:spPr>
        <p:txBody>
          <a:bodyPr spcFirstLastPara="1" wrap="square" lIns="121900" tIns="121900" rIns="121900" bIns="121900" anchor="t" anchorCtr="0">
            <a:noAutofit/>
          </a:bodyPr>
          <a:lstStyle/>
          <a:p>
            <a:r>
              <a:rPr lang="en-US" sz="3200" b="1" dirty="0">
                <a:solidFill>
                  <a:schemeClr val="dk2"/>
                </a:solidFill>
                <a:latin typeface="Calibri" panose="020F0502020204030204" pitchFamily="34" charset="0"/>
                <a:ea typeface="Montserrat Black"/>
                <a:cs typeface="Calibri" panose="020F0502020204030204" pitchFamily="34" charset="0"/>
                <a:sym typeface="Montserrat Black"/>
              </a:rPr>
              <a:t>5</a:t>
            </a:r>
            <a:endParaRPr sz="3200" b="1" dirty="0">
              <a:solidFill>
                <a:schemeClr val="dk2"/>
              </a:solidFill>
              <a:latin typeface="Calibri" panose="020F0502020204030204" pitchFamily="34" charset="0"/>
              <a:ea typeface="Montserrat Black"/>
              <a:cs typeface="Calibri" panose="020F0502020204030204" pitchFamily="34" charset="0"/>
              <a:sym typeface="Montserrat Black"/>
            </a:endParaRPr>
          </a:p>
        </p:txBody>
      </p:sp>
      <p:sp>
        <p:nvSpPr>
          <p:cNvPr id="16" name="Google Shape;131;p5">
            <a:extLst>
              <a:ext uri="{FF2B5EF4-FFF2-40B4-BE49-F238E27FC236}">
                <a16:creationId xmlns:a16="http://schemas.microsoft.com/office/drawing/2014/main" id="{D9760BA1-744E-2852-C68B-B096F7586820}"/>
              </a:ext>
            </a:extLst>
          </p:cNvPr>
          <p:cNvSpPr txBox="1"/>
          <p:nvPr/>
        </p:nvSpPr>
        <p:spPr>
          <a:xfrm>
            <a:off x="10732134" y="1747173"/>
            <a:ext cx="331200" cy="524000"/>
          </a:xfrm>
          <a:prstGeom prst="rect">
            <a:avLst/>
          </a:prstGeom>
          <a:noFill/>
          <a:ln>
            <a:noFill/>
          </a:ln>
        </p:spPr>
        <p:txBody>
          <a:bodyPr spcFirstLastPara="1" wrap="square" lIns="121900" tIns="121900" rIns="121900" bIns="121900" anchor="t" anchorCtr="0">
            <a:noAutofit/>
          </a:bodyPr>
          <a:lstStyle/>
          <a:p>
            <a:endParaRPr sz="3200" b="1" dirty="0">
              <a:solidFill>
                <a:schemeClr val="dk2"/>
              </a:solidFill>
              <a:latin typeface="Calibri" panose="020F0502020204030204" pitchFamily="34" charset="0"/>
              <a:ea typeface="Montserrat Black"/>
              <a:cs typeface="Calibri" panose="020F0502020204030204" pitchFamily="34" charset="0"/>
              <a:sym typeface="Montserrat Black"/>
            </a:endParaRPr>
          </a:p>
        </p:txBody>
      </p:sp>
      <p:sp>
        <p:nvSpPr>
          <p:cNvPr id="2" name="TextBox 1">
            <a:extLst>
              <a:ext uri="{FF2B5EF4-FFF2-40B4-BE49-F238E27FC236}">
                <a16:creationId xmlns:a16="http://schemas.microsoft.com/office/drawing/2014/main" id="{BD7192B5-8067-BC96-4CE0-CCFAD07A312E}"/>
              </a:ext>
            </a:extLst>
          </p:cNvPr>
          <p:cNvSpPr txBox="1"/>
          <p:nvPr/>
        </p:nvSpPr>
        <p:spPr>
          <a:xfrm>
            <a:off x="1211092" y="368300"/>
            <a:ext cx="10174303" cy="1200329"/>
          </a:xfrm>
          <a:prstGeom prst="rect">
            <a:avLst/>
          </a:prstGeom>
          <a:noFill/>
        </p:spPr>
        <p:txBody>
          <a:bodyPr wrap="square" rtlCol="0">
            <a:spAutoFit/>
          </a:bodyPr>
          <a:lstStyle/>
          <a:p>
            <a:r>
              <a:rPr lang="en-US" sz="2400" dirty="0">
                <a:solidFill>
                  <a:srgbClr val="004D70"/>
                </a:solidFill>
                <a:latin typeface="Calibri" panose="020F0502020204030204" pitchFamily="34" charset="0"/>
                <a:cs typeface="Calibri" panose="020F0502020204030204" pitchFamily="34" charset="0"/>
              </a:rPr>
              <a:t>LABORATORIO DE POLÍTICAS DE MOVILIDAD ESCOLAR</a:t>
            </a:r>
          </a:p>
          <a:p>
            <a:r>
              <a:rPr lang="en-US" sz="2400" dirty="0">
                <a:solidFill>
                  <a:srgbClr val="004D70"/>
                </a:solidFill>
                <a:latin typeface="Calibri" panose="020F0502020204030204" pitchFamily="34" charset="0"/>
                <a:cs typeface="Calibri" panose="020F0502020204030204" pitchFamily="34" charset="0"/>
              </a:rPr>
              <a:t>SEGURA, SOSTENIBLE E INCLUSIVA  </a:t>
            </a:r>
          </a:p>
          <a:p>
            <a:r>
              <a:rPr lang="en-US" sz="2400" b="1" dirty="0">
                <a:solidFill>
                  <a:srgbClr val="004D70"/>
                </a:solidFill>
                <a:latin typeface="Calibri" panose="020F0502020204030204" pitchFamily="34" charset="0"/>
                <a:cs typeface="Calibri" panose="020F0502020204030204" pitchFamily="34" charset="0"/>
              </a:rPr>
              <a:t>MOTIVACIÓN</a:t>
            </a:r>
          </a:p>
        </p:txBody>
      </p:sp>
      <p:pic>
        <p:nvPicPr>
          <p:cNvPr id="3" name="Google Shape;34;p17">
            <a:extLst>
              <a:ext uri="{FF2B5EF4-FFF2-40B4-BE49-F238E27FC236}">
                <a16:creationId xmlns:a16="http://schemas.microsoft.com/office/drawing/2014/main" id="{41F18AE5-8E38-DF9A-3461-3B3D0792A6E7}"/>
              </a:ext>
            </a:extLst>
          </p:cNvPr>
          <p:cNvPicPr preferRelativeResize="0"/>
          <p:nvPr/>
        </p:nvPicPr>
        <p:blipFill rotWithShape="1">
          <a:blip r:embed="rId3">
            <a:alphaModFix/>
          </a:blip>
          <a:srcRect/>
          <a:stretch/>
        </p:blipFill>
        <p:spPr>
          <a:xfrm>
            <a:off x="10923815" y="6071149"/>
            <a:ext cx="1648124" cy="753023"/>
          </a:xfrm>
          <a:prstGeom prst="rect">
            <a:avLst/>
          </a:prstGeom>
          <a:noFill/>
          <a:ln>
            <a:noFill/>
          </a:ln>
        </p:spPr>
      </p:pic>
    </p:spTree>
    <p:extLst>
      <p:ext uri="{BB962C8B-B14F-4D97-AF65-F5344CB8AC3E}">
        <p14:creationId xmlns:p14="http://schemas.microsoft.com/office/powerpoint/2010/main" val="988648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5"/>
          <p:cNvSpPr txBox="1"/>
          <p:nvPr/>
        </p:nvSpPr>
        <p:spPr>
          <a:xfrm>
            <a:off x="1218026" y="2145247"/>
            <a:ext cx="2943200" cy="1092000"/>
          </a:xfrm>
          <a:prstGeom prst="rect">
            <a:avLst/>
          </a:prstGeom>
          <a:noFill/>
          <a:ln>
            <a:noFill/>
          </a:ln>
        </p:spPr>
        <p:txBody>
          <a:bodyPr spcFirstLastPara="1" wrap="square" lIns="121900" tIns="60933" rIns="121900" bIns="60933" anchor="t" anchorCtr="0">
            <a:noAutofit/>
          </a:bodyPr>
          <a:lstStyle/>
          <a:p>
            <a:pPr>
              <a:lnSpc>
                <a:spcPct val="90000"/>
              </a:lnSpc>
              <a:buClr>
                <a:schemeClr val="dk2"/>
              </a:buClr>
              <a:buSzPts val="863"/>
            </a:pPr>
            <a:r>
              <a:rPr lang="en-US" dirty="0">
                <a:solidFill>
                  <a:srgbClr val="00AFEF"/>
                </a:solidFill>
                <a:latin typeface="Calibri" panose="020F0502020204030204" pitchFamily="34" charset="0"/>
                <a:ea typeface="Montserrat Medium"/>
                <a:cs typeface="Calibri" panose="020F0502020204030204" pitchFamily="34" charset="0"/>
                <a:sym typeface="Montserrat Medium"/>
              </a:rPr>
              <a:t>POSICIONAMIENTO DE PROGRAMAS DE MOVILIDAD ESCOLAR </a:t>
            </a:r>
            <a:endParaRPr dirty="0">
              <a:solidFill>
                <a:srgbClr val="00AFEF"/>
              </a:solidFill>
            </a:endParaRPr>
          </a:p>
        </p:txBody>
      </p:sp>
      <p:sp>
        <p:nvSpPr>
          <p:cNvPr id="109" name="Google Shape;109;p5"/>
          <p:cNvSpPr txBox="1"/>
          <p:nvPr/>
        </p:nvSpPr>
        <p:spPr>
          <a:xfrm>
            <a:off x="1136423" y="3524923"/>
            <a:ext cx="2988800" cy="398800"/>
          </a:xfrm>
          <a:prstGeom prst="rect">
            <a:avLst/>
          </a:prstGeom>
          <a:noFill/>
          <a:ln>
            <a:noFill/>
          </a:ln>
        </p:spPr>
        <p:txBody>
          <a:bodyPr spcFirstLastPara="1" wrap="square" lIns="121900" tIns="60933" rIns="121900" bIns="60933" anchor="ctr" anchorCtr="0">
            <a:noAutofit/>
          </a:bodyPr>
          <a:lstStyle/>
          <a:p>
            <a:pPr>
              <a:lnSpc>
                <a:spcPct val="90000"/>
              </a:lnSpc>
            </a:pP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Diagnóstico</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 la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condición</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movilidad</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escolar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en</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los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países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y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ciudades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beneficiarios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a:t>
            </a:r>
            <a:endParaRPr sz="1600" dirty="0">
              <a:solidFill>
                <a:schemeClr val="dk1"/>
              </a:solidFill>
              <a:latin typeface="Calibri Light" panose="020F0302020204030204" pitchFamily="34" charset="0"/>
              <a:ea typeface="Montserrat Medium"/>
              <a:cs typeface="Calibri" panose="020F0502020204030204" pitchFamily="34" charset="0"/>
              <a:sym typeface="Montserrat Medium"/>
            </a:endParaRPr>
          </a:p>
        </p:txBody>
      </p:sp>
      <p:sp>
        <p:nvSpPr>
          <p:cNvPr id="110" name="Google Shape;110;p5"/>
          <p:cNvSpPr txBox="1"/>
          <p:nvPr/>
        </p:nvSpPr>
        <p:spPr>
          <a:xfrm>
            <a:off x="1136423" y="4462660"/>
            <a:ext cx="3106400" cy="398800"/>
          </a:xfrm>
          <a:prstGeom prst="rect">
            <a:avLst/>
          </a:prstGeom>
          <a:noFill/>
          <a:ln>
            <a:noFill/>
          </a:ln>
        </p:spPr>
        <p:txBody>
          <a:bodyPr spcFirstLastPara="1" wrap="square" lIns="121900" tIns="60933" rIns="121900" bIns="60933" anchor="ctr" anchorCtr="0">
            <a:noAutofit/>
          </a:bodyPr>
          <a:lstStyle/>
          <a:p>
            <a:pPr>
              <a:lnSpc>
                <a:spcPct val="90000"/>
              </a:lnSpc>
            </a:pP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Diseño</a:t>
            </a:r>
            <a:r>
              <a:rPr lang="en-US" sz="1600" dirty="0">
                <a:solidFill>
                  <a:schemeClr val="dk1"/>
                </a:solidFill>
                <a:latin typeface="Calibri Light" panose="020F0302020204030204" pitchFamily="34" charset="0"/>
                <a:ea typeface="Montserrat"/>
                <a:cs typeface="Calibri" panose="020F0502020204030204" pitchFamily="34" charset="0"/>
                <a:sym typeface="Montserrat Medium"/>
              </a:rPr>
              <a:t> y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fortalecimento</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lineamientos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y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herramientas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tecnológicas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a:t>
            </a:r>
            <a:endParaRPr sz="1600" dirty="0">
              <a:solidFill>
                <a:schemeClr val="dk1"/>
              </a:solidFill>
              <a:latin typeface="Calibri Light" panose="020F0302020204030204" pitchFamily="34" charset="0"/>
              <a:ea typeface="Montserrat Medium"/>
              <a:cs typeface="Calibri" panose="020F0502020204030204" pitchFamily="34" charset="0"/>
              <a:sym typeface="Montserrat Medium"/>
            </a:endParaRPr>
          </a:p>
        </p:txBody>
      </p:sp>
      <p:sp>
        <p:nvSpPr>
          <p:cNvPr id="111" name="Google Shape;111;p5"/>
          <p:cNvSpPr txBox="1"/>
          <p:nvPr/>
        </p:nvSpPr>
        <p:spPr>
          <a:xfrm>
            <a:off x="1136426" y="5400365"/>
            <a:ext cx="3106400" cy="427200"/>
          </a:xfrm>
          <a:prstGeom prst="rect">
            <a:avLst/>
          </a:prstGeom>
          <a:noFill/>
          <a:ln>
            <a:noFill/>
          </a:ln>
        </p:spPr>
        <p:txBody>
          <a:bodyPr spcFirstLastPara="1" wrap="square" lIns="121900" tIns="60933" rIns="121900" bIns="60933" anchor="ctr" anchorCtr="0">
            <a:noAutofit/>
          </a:bodyPr>
          <a:lstStyle/>
          <a:p>
            <a:pPr>
              <a:lnSpc>
                <a:spcPct val="90000"/>
              </a:lnSpc>
            </a:pP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Desarrollo e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implementación</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métodos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monitoreo</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y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evaluación</a:t>
            </a:r>
            <a:r>
              <a:rPr lang="en-US" sz="1600" dirty="0">
                <a:solidFill>
                  <a:schemeClr val="dk1"/>
                </a:solidFill>
                <a:latin typeface="Calibri Light" panose="020F0302020204030204" pitchFamily="34" charset="0"/>
                <a:ea typeface="Montserrat"/>
                <a:cs typeface="Calibri Light" panose="020F0302020204030204" pitchFamily="34" charset="0"/>
                <a:sym typeface="Montserrat"/>
              </a:rPr>
              <a:t> de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los</a:t>
            </a:r>
            <a:r>
              <a:rPr lang="en-US" sz="1600" dirty="0">
                <a:solidFill>
                  <a:schemeClr val="dk1"/>
                </a:solidFill>
                <a:latin typeface="Calibri Light" panose="020F0302020204030204" pitchFamily="34" charset="0"/>
                <a:ea typeface="Montserrat"/>
                <a:cs typeface="Calibri Light" panose="020F0302020204030204" pitchFamily="34" charset="0"/>
                <a:sym typeface="Montserrat"/>
              </a:rPr>
              <a:t>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impactos</a:t>
            </a:r>
            <a:r>
              <a:rPr lang="en-US" sz="1600" dirty="0">
                <a:solidFill>
                  <a:schemeClr val="dk1"/>
                </a:solidFill>
                <a:latin typeface="Calibri Light" panose="020F0302020204030204" pitchFamily="34" charset="0"/>
                <a:ea typeface="Montserrat"/>
                <a:cs typeface="Calibri Light" panose="020F0302020204030204" pitchFamily="34" charset="0"/>
                <a:sym typeface="Montserrat"/>
              </a:rPr>
              <a:t>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en</a:t>
            </a:r>
            <a:r>
              <a:rPr lang="en-US" sz="1600" dirty="0">
                <a:solidFill>
                  <a:schemeClr val="dk1"/>
                </a:solidFill>
                <a:latin typeface="Calibri Light" panose="020F0302020204030204" pitchFamily="34" charset="0"/>
                <a:ea typeface="Montserrat"/>
                <a:cs typeface="Calibri Light" panose="020F0302020204030204" pitchFamily="34" charset="0"/>
                <a:sym typeface="Montserrat"/>
              </a:rPr>
              <a:t>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los</a:t>
            </a:r>
            <a:r>
              <a:rPr lang="en-US" sz="1600" dirty="0">
                <a:solidFill>
                  <a:schemeClr val="dk1"/>
                </a:solidFill>
                <a:latin typeface="Calibri Light" panose="020F0302020204030204" pitchFamily="34" charset="0"/>
                <a:ea typeface="Montserrat"/>
                <a:cs typeface="Calibri Light" panose="020F0302020204030204" pitchFamily="34" charset="0"/>
                <a:sym typeface="Montserrat"/>
              </a:rPr>
              <a:t>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niños</a:t>
            </a:r>
            <a:r>
              <a:rPr lang="en-US" sz="1600" dirty="0">
                <a:solidFill>
                  <a:schemeClr val="dk1"/>
                </a:solidFill>
                <a:latin typeface="Calibri Light" panose="020F0302020204030204" pitchFamily="34" charset="0"/>
                <a:ea typeface="Montserrat"/>
                <a:cs typeface="Calibri Light" panose="020F0302020204030204" pitchFamily="34" charset="0"/>
                <a:sym typeface="Montserrat"/>
              </a:rPr>
              <a:t>,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niñas</a:t>
            </a:r>
            <a:r>
              <a:rPr lang="en-US" sz="1600" dirty="0">
                <a:solidFill>
                  <a:schemeClr val="dk1"/>
                </a:solidFill>
                <a:latin typeface="Calibri Light" panose="020F0302020204030204" pitchFamily="34" charset="0"/>
                <a:ea typeface="Montserrat"/>
                <a:cs typeface="Calibri Light" panose="020F0302020204030204" pitchFamily="34" charset="0"/>
                <a:sym typeface="Montserrat"/>
              </a:rPr>
              <a:t> y adolescents.</a:t>
            </a:r>
            <a:endParaRPr sz="1600" dirty="0">
              <a:solidFill>
                <a:schemeClr val="dk1"/>
              </a:solidFill>
              <a:latin typeface="Calibri Light" panose="020F0302020204030204" pitchFamily="34" charset="0"/>
              <a:ea typeface="Montserrat"/>
              <a:cs typeface="Calibri Light" panose="020F0302020204030204" pitchFamily="34" charset="0"/>
              <a:sym typeface="Montserrat"/>
            </a:endParaRPr>
          </a:p>
        </p:txBody>
      </p:sp>
      <p:sp>
        <p:nvSpPr>
          <p:cNvPr id="112" name="Google Shape;112;p5"/>
          <p:cNvSpPr txBox="1"/>
          <p:nvPr/>
        </p:nvSpPr>
        <p:spPr>
          <a:xfrm>
            <a:off x="4652792" y="2098113"/>
            <a:ext cx="3148400" cy="1150400"/>
          </a:xfrm>
          <a:prstGeom prst="rect">
            <a:avLst/>
          </a:prstGeom>
          <a:noFill/>
          <a:ln>
            <a:noFill/>
          </a:ln>
        </p:spPr>
        <p:txBody>
          <a:bodyPr spcFirstLastPara="1" wrap="square" lIns="121900" tIns="60933" rIns="121900" bIns="60933" anchor="t" anchorCtr="0">
            <a:noAutofit/>
          </a:bodyPr>
          <a:lstStyle/>
          <a:p>
            <a:pPr>
              <a:lnSpc>
                <a:spcPct val="90000"/>
              </a:lnSpc>
              <a:buClr>
                <a:schemeClr val="dk2"/>
              </a:buClr>
              <a:buSzPts val="863"/>
            </a:pPr>
            <a:r>
              <a:rPr lang="en-US" dirty="0">
                <a:solidFill>
                  <a:srgbClr val="00AFEF"/>
                </a:solidFill>
                <a:latin typeface="Calibri" panose="020F0502020204030204" pitchFamily="34" charset="0"/>
                <a:ea typeface="Montserrat Medium"/>
                <a:cs typeface="Calibri" panose="020F0502020204030204" pitchFamily="34" charset="0"/>
                <a:sym typeface="Montserrat Medium"/>
              </a:rPr>
              <a:t>DISEÑO Y FORTALECIMIENTO DE POLÍTICAS SOSTENIBILES DE MOVILIDAD ESCOLAR</a:t>
            </a:r>
            <a:endParaRPr lang="en-US" dirty="0">
              <a:solidFill>
                <a:srgbClr val="00AFEF"/>
              </a:solidFill>
            </a:endParaRPr>
          </a:p>
        </p:txBody>
      </p:sp>
      <p:sp>
        <p:nvSpPr>
          <p:cNvPr id="113" name="Google Shape;113;p5"/>
          <p:cNvSpPr txBox="1"/>
          <p:nvPr/>
        </p:nvSpPr>
        <p:spPr>
          <a:xfrm>
            <a:off x="4659580" y="3515495"/>
            <a:ext cx="2912400" cy="398800"/>
          </a:xfrm>
          <a:prstGeom prst="rect">
            <a:avLst/>
          </a:prstGeom>
          <a:noFill/>
          <a:ln>
            <a:noFill/>
          </a:ln>
        </p:spPr>
        <p:txBody>
          <a:bodyPr spcFirstLastPara="1" wrap="square" lIns="121900" tIns="60933" rIns="121900" bIns="60933" anchor="ctr" anchorCtr="0">
            <a:noAutofit/>
          </a:bodyPr>
          <a:lstStyle/>
          <a:p>
            <a:pPr>
              <a:lnSpc>
                <a:spcPct val="90000"/>
              </a:lnSpc>
              <a:buClr>
                <a:schemeClr val="dk1"/>
              </a:buClr>
              <a:buSzPts val="750"/>
            </a:pP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Identificación</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retos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y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oportunidades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para la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implementación</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a:t>
            </a:r>
            <a:endParaRPr sz="1600" dirty="0">
              <a:solidFill>
                <a:schemeClr val="dk1"/>
              </a:solidFill>
              <a:latin typeface="Calibri Light" panose="020F0302020204030204" pitchFamily="34" charset="0"/>
              <a:ea typeface="Montserrat Medium"/>
              <a:cs typeface="Calibri" panose="020F0502020204030204" pitchFamily="34" charset="0"/>
              <a:sym typeface="Montserrat Medium"/>
            </a:endParaRPr>
          </a:p>
        </p:txBody>
      </p:sp>
      <p:sp>
        <p:nvSpPr>
          <p:cNvPr id="114" name="Google Shape;114;p5"/>
          <p:cNvSpPr txBox="1"/>
          <p:nvPr/>
        </p:nvSpPr>
        <p:spPr>
          <a:xfrm>
            <a:off x="4659580" y="4465043"/>
            <a:ext cx="2912400" cy="398800"/>
          </a:xfrm>
          <a:prstGeom prst="rect">
            <a:avLst/>
          </a:prstGeom>
          <a:noFill/>
          <a:ln>
            <a:noFill/>
          </a:ln>
        </p:spPr>
        <p:txBody>
          <a:bodyPr spcFirstLastPara="1" wrap="square" lIns="121900" tIns="60933" rIns="121900" bIns="60933" anchor="ctr" anchorCtr="0">
            <a:noAutofit/>
          </a:bodyPr>
          <a:lstStyle/>
          <a:p>
            <a:pPr>
              <a:lnSpc>
                <a:spcPct val="90000"/>
              </a:lnSpc>
              <a:buClr>
                <a:schemeClr val="dk1"/>
              </a:buClr>
              <a:buSzPts val="750"/>
            </a:pP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Desarrollo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colectivo</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soluciones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para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ampliar</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la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implementación</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del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politicas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a:t>
            </a:r>
          </a:p>
        </p:txBody>
      </p:sp>
      <p:sp>
        <p:nvSpPr>
          <p:cNvPr id="115" name="Google Shape;115;p5"/>
          <p:cNvSpPr txBox="1"/>
          <p:nvPr/>
        </p:nvSpPr>
        <p:spPr>
          <a:xfrm>
            <a:off x="4659580" y="5414565"/>
            <a:ext cx="2912400" cy="398800"/>
          </a:xfrm>
          <a:prstGeom prst="rect">
            <a:avLst/>
          </a:prstGeom>
          <a:noFill/>
          <a:ln>
            <a:noFill/>
          </a:ln>
        </p:spPr>
        <p:txBody>
          <a:bodyPr spcFirstLastPara="1" wrap="square" lIns="121900" tIns="60933" rIns="121900" bIns="60933" anchor="ctr" anchorCtr="0">
            <a:noAutofit/>
          </a:bodyPr>
          <a:lstStyle/>
          <a:p>
            <a:pPr>
              <a:lnSpc>
                <a:spcPct val="90000"/>
              </a:lnSpc>
              <a:buClr>
                <a:schemeClr val="dk1"/>
              </a:buClr>
              <a:buSzPts val="750"/>
            </a:pP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Desarrollo de </a:t>
            </a:r>
            <a:r>
              <a:rPr lang="en-US" sz="1600" dirty="0">
                <a:solidFill>
                  <a:schemeClr val="dk1"/>
                </a:solidFill>
                <a:latin typeface="Calibri Light" panose="020F0302020204030204" pitchFamily="34" charset="0"/>
                <a:ea typeface="Montserrat"/>
                <a:cs typeface="Calibri Light" panose="020F0302020204030204" pitchFamily="34" charset="0"/>
                <a:sym typeface="Montserrat"/>
              </a:rPr>
              <a:t>hojas de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ruta</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programas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movilidad</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escolar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segura</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a:t>
            </a:r>
            <a:endParaRPr sz="1600" dirty="0">
              <a:solidFill>
                <a:schemeClr val="dk1"/>
              </a:solidFill>
              <a:latin typeface="Calibri Light" panose="020F0302020204030204" pitchFamily="34" charset="0"/>
              <a:ea typeface="Montserrat Medium"/>
              <a:cs typeface="Calibri" panose="020F0502020204030204" pitchFamily="34" charset="0"/>
              <a:sym typeface="Montserrat Medium"/>
            </a:endParaRPr>
          </a:p>
        </p:txBody>
      </p:sp>
      <p:cxnSp>
        <p:nvCxnSpPr>
          <p:cNvPr id="116" name="Google Shape;116;p5"/>
          <p:cNvCxnSpPr/>
          <p:nvPr/>
        </p:nvCxnSpPr>
        <p:spPr>
          <a:xfrm rot="10800000">
            <a:off x="1033243" y="4200121"/>
            <a:ext cx="3205600" cy="0"/>
          </a:xfrm>
          <a:prstGeom prst="straightConnector1">
            <a:avLst/>
          </a:prstGeom>
          <a:noFill/>
          <a:ln w="9525" cap="flat" cmpd="sng">
            <a:solidFill>
              <a:srgbClr val="D8D8D8"/>
            </a:solidFill>
            <a:prstDash val="solid"/>
            <a:miter lim="800000"/>
            <a:headEnd type="none" w="sm" len="sm"/>
            <a:tailEnd type="none" w="sm" len="sm"/>
          </a:ln>
        </p:spPr>
      </p:cxnSp>
      <p:cxnSp>
        <p:nvCxnSpPr>
          <p:cNvPr id="117" name="Google Shape;117;p5"/>
          <p:cNvCxnSpPr/>
          <p:nvPr/>
        </p:nvCxnSpPr>
        <p:spPr>
          <a:xfrm rot="10800000">
            <a:off x="1033243" y="5101220"/>
            <a:ext cx="3205600" cy="0"/>
          </a:xfrm>
          <a:prstGeom prst="straightConnector1">
            <a:avLst/>
          </a:prstGeom>
          <a:noFill/>
          <a:ln w="9525" cap="flat" cmpd="sng">
            <a:solidFill>
              <a:srgbClr val="D8D8D8"/>
            </a:solidFill>
            <a:prstDash val="solid"/>
            <a:miter lim="800000"/>
            <a:headEnd type="none" w="sm" len="sm"/>
            <a:tailEnd type="none" w="sm" len="sm"/>
          </a:ln>
        </p:spPr>
      </p:cxnSp>
      <p:cxnSp>
        <p:nvCxnSpPr>
          <p:cNvPr id="118" name="Google Shape;118;p5"/>
          <p:cNvCxnSpPr/>
          <p:nvPr/>
        </p:nvCxnSpPr>
        <p:spPr>
          <a:xfrm flipH="1">
            <a:off x="880043" y="3227507"/>
            <a:ext cx="3358800" cy="11600"/>
          </a:xfrm>
          <a:prstGeom prst="straightConnector1">
            <a:avLst/>
          </a:prstGeom>
          <a:noFill/>
          <a:ln w="9525" cap="flat" cmpd="sng">
            <a:solidFill>
              <a:schemeClr val="accent1"/>
            </a:solidFill>
            <a:prstDash val="solid"/>
            <a:miter lim="800000"/>
            <a:headEnd type="none" w="sm" len="sm"/>
            <a:tailEnd type="none" w="sm" len="sm"/>
          </a:ln>
        </p:spPr>
      </p:cxnSp>
      <p:sp>
        <p:nvSpPr>
          <p:cNvPr id="119" name="Google Shape;119;p5"/>
          <p:cNvSpPr txBox="1"/>
          <p:nvPr/>
        </p:nvSpPr>
        <p:spPr>
          <a:xfrm>
            <a:off x="8180612" y="3515495"/>
            <a:ext cx="2484000" cy="398800"/>
          </a:xfrm>
          <a:prstGeom prst="rect">
            <a:avLst/>
          </a:prstGeom>
          <a:noFill/>
          <a:ln>
            <a:noFill/>
          </a:ln>
        </p:spPr>
        <p:txBody>
          <a:bodyPr spcFirstLastPara="1" wrap="square" lIns="121900" tIns="60933" rIns="121900" bIns="60933" anchor="ctr" anchorCtr="0">
            <a:noAutofit/>
          </a:bodyPr>
          <a:lstStyle/>
          <a:p>
            <a:pPr>
              <a:lnSpc>
                <a:spcPct val="90000"/>
              </a:lnSpc>
              <a:buClr>
                <a:schemeClr val="dk1"/>
              </a:buClr>
              <a:buSzPts val="750"/>
            </a:pP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Visitas</a:t>
            </a:r>
            <a:r>
              <a:rPr lang="en-US" sz="1600" dirty="0">
                <a:solidFill>
                  <a:schemeClr val="dk1"/>
                </a:solidFill>
                <a:latin typeface="Calibri Light" panose="020F0302020204030204" pitchFamily="34" charset="0"/>
                <a:ea typeface="Montserrat"/>
                <a:cs typeface="Calibri Light" panose="020F0302020204030204" pitchFamily="34" charset="0"/>
                <a:sym typeface="Montserrat"/>
              </a:rPr>
              <a:t>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técnicas</a:t>
            </a:r>
            <a:r>
              <a:rPr lang="en-US" sz="1600" dirty="0">
                <a:solidFill>
                  <a:schemeClr val="dk1"/>
                </a:solidFill>
                <a:latin typeface="Calibri Light" panose="020F0302020204030204" pitchFamily="34" charset="0"/>
                <a:ea typeface="Montserrat"/>
                <a:cs typeface="Calibri Light" panose="020F0302020204030204" pitchFamily="34" charset="0"/>
                <a:sym typeface="Montserrat"/>
              </a:rPr>
              <a:t> y </a:t>
            </a:r>
            <a:r>
              <a:rPr lang="en-US" sz="1600" dirty="0" err="1">
                <a:solidFill>
                  <a:schemeClr val="dk1"/>
                </a:solidFill>
                <a:latin typeface="Calibri Light" panose="020F0302020204030204" pitchFamily="34" charset="0"/>
                <a:ea typeface="Montserrat"/>
                <a:cs typeface="Calibri" panose="020F0502020204030204" pitchFamily="34" charset="0"/>
                <a:sym typeface="Montserrat Medium"/>
              </a:rPr>
              <a:t>t</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alleres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 </a:t>
            </a:r>
            <a:r>
              <a:rPr lang="en-US" sz="1600" dirty="0" err="1">
                <a:solidFill>
                  <a:schemeClr val="dk1"/>
                </a:solidFill>
                <a:latin typeface="Calibri Light" panose="020F0302020204030204" pitchFamily="34" charset="0"/>
                <a:ea typeface="Montserrat"/>
                <a:cs typeface="Calibri Light" panose="020F0302020204030204" pitchFamily="34" charset="0"/>
                <a:sym typeface="Montserrat"/>
              </a:rPr>
              <a:t>intercambio</a:t>
            </a:r>
            <a:r>
              <a:rPr lang="en-US" sz="1600" dirty="0">
                <a:solidFill>
                  <a:schemeClr val="dk1"/>
                </a:solidFill>
                <a:latin typeface="Calibri Light" panose="020F0302020204030204" pitchFamily="34" charset="0"/>
                <a:ea typeface="Montserrat"/>
                <a:cs typeface="Calibri Light" panose="020F0302020204030204" pitchFamily="34" charset="0"/>
                <a:sym typeface="Montserrat"/>
              </a:rPr>
              <a:t>.</a:t>
            </a:r>
            <a:endParaRPr sz="1600" dirty="0">
              <a:solidFill>
                <a:schemeClr val="dk1"/>
              </a:solidFill>
              <a:latin typeface="Calibri Light" panose="020F0302020204030204" pitchFamily="34" charset="0"/>
              <a:ea typeface="Montserrat"/>
              <a:cs typeface="Calibri Light" panose="020F0302020204030204" pitchFamily="34" charset="0"/>
              <a:sym typeface="Montserrat"/>
            </a:endParaRPr>
          </a:p>
        </p:txBody>
      </p:sp>
      <p:sp>
        <p:nvSpPr>
          <p:cNvPr id="120" name="Google Shape;120;p5"/>
          <p:cNvSpPr txBox="1"/>
          <p:nvPr/>
        </p:nvSpPr>
        <p:spPr>
          <a:xfrm>
            <a:off x="8180612" y="4418360"/>
            <a:ext cx="2484000" cy="398800"/>
          </a:xfrm>
          <a:prstGeom prst="rect">
            <a:avLst/>
          </a:prstGeom>
          <a:noFill/>
          <a:ln>
            <a:noFill/>
          </a:ln>
        </p:spPr>
        <p:txBody>
          <a:bodyPr spcFirstLastPara="1" wrap="square" lIns="121900" tIns="60933" rIns="121900" bIns="60933" anchor="ctr" anchorCtr="0">
            <a:noAutofit/>
          </a:bodyPr>
          <a:lstStyle/>
          <a:p>
            <a:pPr>
              <a:lnSpc>
                <a:spcPct val="90000"/>
              </a:lnSpc>
              <a:buClr>
                <a:schemeClr val="dk1"/>
              </a:buClr>
              <a:buSzPts val="750"/>
            </a:pP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Entrenamientos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cursos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y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talleres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a:t>
            </a:r>
            <a:endParaRPr sz="1600" dirty="0">
              <a:solidFill>
                <a:schemeClr val="dk1"/>
              </a:solidFill>
              <a:latin typeface="Calibri Light" panose="020F0302020204030204" pitchFamily="34" charset="0"/>
              <a:ea typeface="Montserrat Medium"/>
              <a:cs typeface="Calibri" panose="020F0502020204030204" pitchFamily="34" charset="0"/>
              <a:sym typeface="Montserrat Medium"/>
            </a:endParaRPr>
          </a:p>
        </p:txBody>
      </p:sp>
      <p:sp>
        <p:nvSpPr>
          <p:cNvPr id="121" name="Google Shape;121;p5"/>
          <p:cNvSpPr txBox="1"/>
          <p:nvPr/>
        </p:nvSpPr>
        <p:spPr>
          <a:xfrm>
            <a:off x="8180612" y="5414565"/>
            <a:ext cx="2484000" cy="398800"/>
          </a:xfrm>
          <a:prstGeom prst="rect">
            <a:avLst/>
          </a:prstGeom>
          <a:noFill/>
          <a:ln>
            <a:noFill/>
          </a:ln>
        </p:spPr>
        <p:txBody>
          <a:bodyPr spcFirstLastPara="1" wrap="square" lIns="121900" tIns="60933" rIns="121900" bIns="60933" anchor="ctr" anchorCtr="0">
            <a:noAutofit/>
          </a:bodyPr>
          <a:lstStyle/>
          <a:p>
            <a:pPr>
              <a:lnSpc>
                <a:spcPct val="90000"/>
              </a:lnSpc>
              <a:buClr>
                <a:schemeClr val="dk1"/>
              </a:buClr>
              <a:buSzPts val="750"/>
            </a:pP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Publicaciones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y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informes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de las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estrategias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 </a:t>
            </a:r>
            <a:r>
              <a:rPr lang="en-US" sz="1600" dirty="0" err="1">
                <a:solidFill>
                  <a:schemeClr val="dk1"/>
                </a:solidFill>
                <a:latin typeface="Calibri Light" panose="020F0302020204030204" pitchFamily="34" charset="0"/>
                <a:ea typeface="Montserrat Medium"/>
                <a:cs typeface="Calibri" panose="020F0502020204030204" pitchFamily="34" charset="0"/>
                <a:sym typeface="Montserrat Medium"/>
              </a:rPr>
              <a:t>delarrolladas</a:t>
            </a:r>
            <a:r>
              <a:rPr lang="en-US" sz="1600" dirty="0">
                <a:solidFill>
                  <a:schemeClr val="dk1"/>
                </a:solidFill>
                <a:latin typeface="Calibri Light" panose="020F0302020204030204" pitchFamily="34" charset="0"/>
                <a:ea typeface="Montserrat Medium"/>
                <a:cs typeface="Calibri" panose="020F0502020204030204" pitchFamily="34" charset="0"/>
                <a:sym typeface="Montserrat Medium"/>
              </a:rPr>
              <a:t>.</a:t>
            </a:r>
            <a:endParaRPr sz="1600" dirty="0">
              <a:solidFill>
                <a:schemeClr val="dk1"/>
              </a:solidFill>
              <a:latin typeface="Calibri Light" panose="020F0302020204030204" pitchFamily="34" charset="0"/>
              <a:ea typeface="Montserrat"/>
              <a:cs typeface="Calibri Light" panose="020F0302020204030204" pitchFamily="34" charset="0"/>
              <a:sym typeface="Montserrat"/>
            </a:endParaRPr>
          </a:p>
        </p:txBody>
      </p:sp>
      <p:sp>
        <p:nvSpPr>
          <p:cNvPr id="124" name="Google Shape;124;p5"/>
          <p:cNvSpPr txBox="1"/>
          <p:nvPr/>
        </p:nvSpPr>
        <p:spPr>
          <a:xfrm>
            <a:off x="8180626" y="2145247"/>
            <a:ext cx="3148400" cy="1092000"/>
          </a:xfrm>
          <a:prstGeom prst="rect">
            <a:avLst/>
          </a:prstGeom>
          <a:noFill/>
          <a:ln>
            <a:noFill/>
          </a:ln>
        </p:spPr>
        <p:txBody>
          <a:bodyPr spcFirstLastPara="1" wrap="square" lIns="121900" tIns="60933" rIns="121900" bIns="60933" anchor="t" anchorCtr="0">
            <a:noAutofit/>
          </a:bodyPr>
          <a:lstStyle/>
          <a:p>
            <a:pPr>
              <a:lnSpc>
                <a:spcPct val="90000"/>
              </a:lnSpc>
            </a:pPr>
            <a:r>
              <a:rPr lang="en-US" dirty="0">
                <a:solidFill>
                  <a:srgbClr val="00AFEF"/>
                </a:solidFill>
                <a:latin typeface="Calibri" panose="020F0502020204030204" pitchFamily="34" charset="0"/>
                <a:ea typeface="Montserrat Medium"/>
                <a:cs typeface="Calibri" panose="020F0502020204030204" pitchFamily="34" charset="0"/>
                <a:sym typeface="Montserrat Medium"/>
              </a:rPr>
              <a:t>DIFUSIÓN Y CAPACITACIÓN EN PROGRAMAS DE MOVILIDAD ESCOLAR</a:t>
            </a:r>
            <a:endParaRPr dirty="0">
              <a:solidFill>
                <a:srgbClr val="00AFEF"/>
              </a:solidFill>
              <a:latin typeface="Calibri" panose="020F0502020204030204" pitchFamily="34" charset="0"/>
              <a:ea typeface="Montserrat Medium"/>
              <a:cs typeface="Calibri" panose="020F0502020204030204" pitchFamily="34" charset="0"/>
              <a:sym typeface="Montserrat Medium"/>
            </a:endParaRPr>
          </a:p>
        </p:txBody>
      </p:sp>
      <p:cxnSp>
        <p:nvCxnSpPr>
          <p:cNvPr id="125" name="Google Shape;125;p5"/>
          <p:cNvCxnSpPr/>
          <p:nvPr/>
        </p:nvCxnSpPr>
        <p:spPr>
          <a:xfrm rot="10800000">
            <a:off x="4512976" y="4200121"/>
            <a:ext cx="3205600" cy="0"/>
          </a:xfrm>
          <a:prstGeom prst="straightConnector1">
            <a:avLst/>
          </a:prstGeom>
          <a:noFill/>
          <a:ln w="9525" cap="flat" cmpd="sng">
            <a:solidFill>
              <a:srgbClr val="D8D8D8"/>
            </a:solidFill>
            <a:prstDash val="solid"/>
            <a:miter lim="800000"/>
            <a:headEnd type="none" w="sm" len="sm"/>
            <a:tailEnd type="none" w="sm" len="sm"/>
          </a:ln>
        </p:spPr>
      </p:cxnSp>
      <p:cxnSp>
        <p:nvCxnSpPr>
          <p:cNvPr id="126" name="Google Shape;126;p5"/>
          <p:cNvCxnSpPr/>
          <p:nvPr/>
        </p:nvCxnSpPr>
        <p:spPr>
          <a:xfrm rot="10800000">
            <a:off x="4512976" y="5101220"/>
            <a:ext cx="3205600" cy="0"/>
          </a:xfrm>
          <a:prstGeom prst="straightConnector1">
            <a:avLst/>
          </a:prstGeom>
          <a:noFill/>
          <a:ln w="9525" cap="flat" cmpd="sng">
            <a:solidFill>
              <a:srgbClr val="D8D8D8"/>
            </a:solidFill>
            <a:prstDash val="solid"/>
            <a:miter lim="800000"/>
            <a:headEnd type="none" w="sm" len="sm"/>
            <a:tailEnd type="none" w="sm" len="sm"/>
          </a:ln>
        </p:spPr>
      </p:cxnSp>
      <p:cxnSp>
        <p:nvCxnSpPr>
          <p:cNvPr id="127" name="Google Shape;127;p5"/>
          <p:cNvCxnSpPr/>
          <p:nvPr/>
        </p:nvCxnSpPr>
        <p:spPr>
          <a:xfrm rot="10800000">
            <a:off x="4512976" y="3227507"/>
            <a:ext cx="3205600" cy="0"/>
          </a:xfrm>
          <a:prstGeom prst="straightConnector1">
            <a:avLst/>
          </a:prstGeom>
          <a:noFill/>
          <a:ln w="9525" cap="flat" cmpd="sng">
            <a:solidFill>
              <a:schemeClr val="accent1"/>
            </a:solidFill>
            <a:prstDash val="solid"/>
            <a:miter lim="800000"/>
            <a:headEnd type="none" w="sm" len="sm"/>
            <a:tailEnd type="none" w="sm" len="sm"/>
          </a:ln>
        </p:spPr>
      </p:cxnSp>
      <p:cxnSp>
        <p:nvCxnSpPr>
          <p:cNvPr id="128" name="Google Shape;128;p5"/>
          <p:cNvCxnSpPr/>
          <p:nvPr/>
        </p:nvCxnSpPr>
        <p:spPr>
          <a:xfrm rot="10800000">
            <a:off x="7992710" y="4200121"/>
            <a:ext cx="3205600" cy="0"/>
          </a:xfrm>
          <a:prstGeom prst="straightConnector1">
            <a:avLst/>
          </a:prstGeom>
          <a:noFill/>
          <a:ln w="9525" cap="flat" cmpd="sng">
            <a:solidFill>
              <a:srgbClr val="D8D8D8"/>
            </a:solidFill>
            <a:prstDash val="solid"/>
            <a:miter lim="800000"/>
            <a:headEnd type="none" w="sm" len="sm"/>
            <a:tailEnd type="none" w="sm" len="sm"/>
          </a:ln>
        </p:spPr>
      </p:cxnSp>
      <p:cxnSp>
        <p:nvCxnSpPr>
          <p:cNvPr id="129" name="Google Shape;129;p5"/>
          <p:cNvCxnSpPr/>
          <p:nvPr/>
        </p:nvCxnSpPr>
        <p:spPr>
          <a:xfrm rot="10800000">
            <a:off x="7992710" y="5101220"/>
            <a:ext cx="3205600" cy="0"/>
          </a:xfrm>
          <a:prstGeom prst="straightConnector1">
            <a:avLst/>
          </a:prstGeom>
          <a:noFill/>
          <a:ln w="9525" cap="flat" cmpd="sng">
            <a:solidFill>
              <a:srgbClr val="D8D8D8"/>
            </a:solidFill>
            <a:prstDash val="solid"/>
            <a:miter lim="800000"/>
            <a:headEnd type="none" w="sm" len="sm"/>
            <a:tailEnd type="none" w="sm" len="sm"/>
          </a:ln>
        </p:spPr>
      </p:cxnSp>
      <p:cxnSp>
        <p:nvCxnSpPr>
          <p:cNvPr id="130" name="Google Shape;130;p5"/>
          <p:cNvCxnSpPr/>
          <p:nvPr/>
        </p:nvCxnSpPr>
        <p:spPr>
          <a:xfrm rot="10800000">
            <a:off x="7992710" y="3227507"/>
            <a:ext cx="3205600" cy="0"/>
          </a:xfrm>
          <a:prstGeom prst="straightConnector1">
            <a:avLst/>
          </a:prstGeom>
          <a:noFill/>
          <a:ln w="9525" cap="flat" cmpd="sng">
            <a:solidFill>
              <a:schemeClr val="accent1"/>
            </a:solidFill>
            <a:prstDash val="solid"/>
            <a:miter lim="800000"/>
            <a:headEnd type="none" w="sm" len="sm"/>
            <a:tailEnd type="none" w="sm" len="sm"/>
          </a:ln>
        </p:spPr>
      </p:cxnSp>
      <p:sp>
        <p:nvSpPr>
          <p:cNvPr id="131" name="Google Shape;131;p5"/>
          <p:cNvSpPr txBox="1"/>
          <p:nvPr/>
        </p:nvSpPr>
        <p:spPr>
          <a:xfrm>
            <a:off x="1211092" y="1621247"/>
            <a:ext cx="331200" cy="524000"/>
          </a:xfrm>
          <a:prstGeom prst="rect">
            <a:avLst/>
          </a:prstGeom>
          <a:noFill/>
          <a:ln>
            <a:noFill/>
          </a:ln>
        </p:spPr>
        <p:txBody>
          <a:bodyPr spcFirstLastPara="1" wrap="square" lIns="121900" tIns="121900" rIns="121900" bIns="121900" anchor="t" anchorCtr="0">
            <a:noAutofit/>
          </a:bodyPr>
          <a:lstStyle/>
          <a:p>
            <a:r>
              <a:rPr lang="en-US" sz="2667" b="1" dirty="0">
                <a:solidFill>
                  <a:srgbClr val="00AFEF"/>
                </a:solidFill>
                <a:latin typeface="Calibri" panose="020F0502020204030204" pitchFamily="34" charset="0"/>
                <a:ea typeface="Montserrat Black"/>
                <a:cs typeface="Calibri" panose="020F0502020204030204" pitchFamily="34" charset="0"/>
                <a:sym typeface="Montserrat Black"/>
              </a:rPr>
              <a:t>1</a:t>
            </a:r>
            <a:endParaRPr sz="2667" b="1" dirty="0">
              <a:solidFill>
                <a:srgbClr val="00AFEF"/>
              </a:solidFill>
              <a:latin typeface="Calibri" panose="020F0502020204030204" pitchFamily="34" charset="0"/>
              <a:ea typeface="Montserrat Black"/>
              <a:cs typeface="Calibri" panose="020F0502020204030204" pitchFamily="34" charset="0"/>
              <a:sym typeface="Montserrat Black"/>
            </a:endParaRPr>
          </a:p>
        </p:txBody>
      </p:sp>
      <p:sp>
        <p:nvSpPr>
          <p:cNvPr id="132" name="Google Shape;132;p5"/>
          <p:cNvSpPr txBox="1"/>
          <p:nvPr/>
        </p:nvSpPr>
        <p:spPr>
          <a:xfrm>
            <a:off x="4659592" y="1621247"/>
            <a:ext cx="476000" cy="524000"/>
          </a:xfrm>
          <a:prstGeom prst="rect">
            <a:avLst/>
          </a:prstGeom>
          <a:noFill/>
          <a:ln>
            <a:noFill/>
          </a:ln>
        </p:spPr>
        <p:txBody>
          <a:bodyPr spcFirstLastPara="1" wrap="square" lIns="121900" tIns="121900" rIns="121900" bIns="121900" anchor="t" anchorCtr="0">
            <a:noAutofit/>
          </a:bodyPr>
          <a:lstStyle/>
          <a:p>
            <a:r>
              <a:rPr lang="en-US" sz="2667" b="1" dirty="0">
                <a:solidFill>
                  <a:srgbClr val="00AFEF"/>
                </a:solidFill>
                <a:latin typeface="Calibri" panose="020F0502020204030204" pitchFamily="34" charset="0"/>
                <a:ea typeface="Montserrat Black"/>
                <a:cs typeface="Calibri" panose="020F0502020204030204" pitchFamily="34" charset="0"/>
                <a:sym typeface="Montserrat Black"/>
              </a:rPr>
              <a:t>2</a:t>
            </a:r>
            <a:endParaRPr sz="2667" b="1" dirty="0">
              <a:solidFill>
                <a:srgbClr val="00AFEF"/>
              </a:solidFill>
              <a:latin typeface="Calibri" panose="020F0502020204030204" pitchFamily="34" charset="0"/>
              <a:ea typeface="Montserrat Black"/>
              <a:cs typeface="Calibri" panose="020F0502020204030204" pitchFamily="34" charset="0"/>
              <a:sym typeface="Montserrat Black"/>
            </a:endParaRPr>
          </a:p>
        </p:txBody>
      </p:sp>
      <p:sp>
        <p:nvSpPr>
          <p:cNvPr id="133" name="Google Shape;133;p5"/>
          <p:cNvSpPr txBox="1"/>
          <p:nvPr/>
        </p:nvSpPr>
        <p:spPr>
          <a:xfrm>
            <a:off x="8180626" y="1621247"/>
            <a:ext cx="476000" cy="524000"/>
          </a:xfrm>
          <a:prstGeom prst="rect">
            <a:avLst/>
          </a:prstGeom>
          <a:noFill/>
          <a:ln>
            <a:noFill/>
          </a:ln>
        </p:spPr>
        <p:txBody>
          <a:bodyPr spcFirstLastPara="1" wrap="square" lIns="121900" tIns="121900" rIns="121900" bIns="121900" anchor="t" anchorCtr="0">
            <a:noAutofit/>
          </a:bodyPr>
          <a:lstStyle/>
          <a:p>
            <a:r>
              <a:rPr lang="en-US" sz="2667" b="1" dirty="0">
                <a:solidFill>
                  <a:srgbClr val="00AFEF"/>
                </a:solidFill>
                <a:latin typeface="Calibri" panose="020F0502020204030204" pitchFamily="34" charset="0"/>
                <a:ea typeface="Montserrat Black"/>
                <a:cs typeface="Calibri" panose="020F0502020204030204" pitchFamily="34" charset="0"/>
                <a:sym typeface="Montserrat Black"/>
              </a:rPr>
              <a:t>3</a:t>
            </a:r>
            <a:endParaRPr sz="2667" b="1" dirty="0">
              <a:solidFill>
                <a:srgbClr val="00AFEF"/>
              </a:solidFill>
              <a:latin typeface="Calibri" panose="020F0502020204030204" pitchFamily="34" charset="0"/>
              <a:ea typeface="Montserrat Black"/>
              <a:cs typeface="Calibri" panose="020F0502020204030204" pitchFamily="34" charset="0"/>
              <a:sym typeface="Montserrat Black"/>
            </a:endParaRPr>
          </a:p>
        </p:txBody>
      </p:sp>
      <p:cxnSp>
        <p:nvCxnSpPr>
          <p:cNvPr id="134" name="Google Shape;134;p5"/>
          <p:cNvCxnSpPr/>
          <p:nvPr/>
        </p:nvCxnSpPr>
        <p:spPr>
          <a:xfrm flipH="1">
            <a:off x="880043" y="6126707"/>
            <a:ext cx="3358800" cy="11600"/>
          </a:xfrm>
          <a:prstGeom prst="straightConnector1">
            <a:avLst/>
          </a:prstGeom>
          <a:noFill/>
          <a:ln w="9525" cap="flat" cmpd="sng">
            <a:solidFill>
              <a:schemeClr val="accent1"/>
            </a:solidFill>
            <a:prstDash val="solid"/>
            <a:miter lim="800000"/>
            <a:headEnd type="none" w="sm" len="sm"/>
            <a:tailEnd type="none" w="sm" len="sm"/>
          </a:ln>
        </p:spPr>
      </p:cxnSp>
      <p:cxnSp>
        <p:nvCxnSpPr>
          <p:cNvPr id="135" name="Google Shape;135;p5"/>
          <p:cNvCxnSpPr/>
          <p:nvPr/>
        </p:nvCxnSpPr>
        <p:spPr>
          <a:xfrm rot="10800000">
            <a:off x="4512976" y="6126707"/>
            <a:ext cx="3205600" cy="0"/>
          </a:xfrm>
          <a:prstGeom prst="straightConnector1">
            <a:avLst/>
          </a:prstGeom>
          <a:noFill/>
          <a:ln w="9525" cap="flat" cmpd="sng">
            <a:solidFill>
              <a:schemeClr val="accent1"/>
            </a:solidFill>
            <a:prstDash val="solid"/>
            <a:miter lim="800000"/>
            <a:headEnd type="none" w="sm" len="sm"/>
            <a:tailEnd type="none" w="sm" len="sm"/>
          </a:ln>
        </p:spPr>
      </p:cxnSp>
      <p:cxnSp>
        <p:nvCxnSpPr>
          <p:cNvPr id="136" name="Google Shape;136;p5"/>
          <p:cNvCxnSpPr/>
          <p:nvPr/>
        </p:nvCxnSpPr>
        <p:spPr>
          <a:xfrm rot="10800000">
            <a:off x="7992710" y="6126707"/>
            <a:ext cx="3205600" cy="0"/>
          </a:xfrm>
          <a:prstGeom prst="straightConnector1">
            <a:avLst/>
          </a:prstGeom>
          <a:noFill/>
          <a:ln w="9525" cap="flat" cmpd="sng">
            <a:solidFill>
              <a:schemeClr val="accent1"/>
            </a:solidFill>
            <a:prstDash val="solid"/>
            <a:miter lim="800000"/>
            <a:headEnd type="none" w="sm" len="sm"/>
            <a:tailEnd type="none" w="sm" len="sm"/>
          </a:ln>
        </p:spPr>
      </p:cxnSp>
      <p:sp>
        <p:nvSpPr>
          <p:cNvPr id="2" name="Google Shape;75;g1e99741af7d_1_10">
            <a:extLst>
              <a:ext uri="{FF2B5EF4-FFF2-40B4-BE49-F238E27FC236}">
                <a16:creationId xmlns:a16="http://schemas.microsoft.com/office/drawing/2014/main" id="{9E8280F2-4AE1-3E88-C9FD-B1F2CF3638DB}"/>
              </a:ext>
            </a:extLst>
          </p:cNvPr>
          <p:cNvSpPr txBox="1"/>
          <p:nvPr/>
        </p:nvSpPr>
        <p:spPr>
          <a:xfrm>
            <a:off x="8233651" y="0"/>
            <a:ext cx="3627200" cy="820633"/>
          </a:xfrm>
          <a:prstGeom prst="rect">
            <a:avLst/>
          </a:prstGeom>
          <a:noFill/>
          <a:ln>
            <a:noFill/>
          </a:ln>
        </p:spPr>
        <p:txBody>
          <a:bodyPr spcFirstLastPara="1" wrap="square" lIns="121900" tIns="121900" rIns="121900" bIns="121900" anchor="t" anchorCtr="0">
            <a:spAutoFit/>
          </a:bodyPr>
          <a:lstStyle/>
          <a:p>
            <a:pPr algn="r"/>
            <a:r>
              <a:rPr lang="en-US" sz="3733" b="1" dirty="0">
                <a:solidFill>
                  <a:srgbClr val="FF0000"/>
                </a:solidFill>
                <a:latin typeface="Calibri" panose="020F0502020204030204" pitchFamily="34" charset="0"/>
                <a:ea typeface="Montserrat Black"/>
                <a:cs typeface="Calibri" panose="020F0502020204030204" pitchFamily="34" charset="0"/>
                <a:sym typeface="Montserrat Black"/>
              </a:rPr>
              <a:t> </a:t>
            </a:r>
            <a:endParaRPr sz="1200" b="1" dirty="0">
              <a:solidFill>
                <a:srgbClr val="FF0000"/>
              </a:solidFill>
              <a:latin typeface="Calibri" panose="020F0502020204030204" pitchFamily="34" charset="0"/>
              <a:ea typeface="Montserrat Black"/>
              <a:cs typeface="Calibri" panose="020F0502020204030204" pitchFamily="34" charset="0"/>
              <a:sym typeface="Montserrat Black"/>
            </a:endParaRPr>
          </a:p>
        </p:txBody>
      </p:sp>
      <p:pic>
        <p:nvPicPr>
          <p:cNvPr id="4" name="Google Shape;34;p17">
            <a:extLst>
              <a:ext uri="{FF2B5EF4-FFF2-40B4-BE49-F238E27FC236}">
                <a16:creationId xmlns:a16="http://schemas.microsoft.com/office/drawing/2014/main" id="{2C35756C-03A5-8416-9B65-035F603BAAA1}"/>
              </a:ext>
            </a:extLst>
          </p:cNvPr>
          <p:cNvPicPr preferRelativeResize="0"/>
          <p:nvPr/>
        </p:nvPicPr>
        <p:blipFill rotWithShape="1">
          <a:blip r:embed="rId3">
            <a:alphaModFix/>
          </a:blip>
          <a:srcRect/>
          <a:stretch/>
        </p:blipFill>
        <p:spPr>
          <a:xfrm>
            <a:off x="10592766" y="6071149"/>
            <a:ext cx="1648124" cy="753023"/>
          </a:xfrm>
          <a:prstGeom prst="rect">
            <a:avLst/>
          </a:prstGeom>
          <a:noFill/>
          <a:ln>
            <a:noFill/>
          </a:ln>
        </p:spPr>
      </p:pic>
      <p:sp>
        <p:nvSpPr>
          <p:cNvPr id="5" name="TextBox 4">
            <a:extLst>
              <a:ext uri="{FF2B5EF4-FFF2-40B4-BE49-F238E27FC236}">
                <a16:creationId xmlns:a16="http://schemas.microsoft.com/office/drawing/2014/main" id="{51A8E2A5-C7F1-66BE-1F7D-659ACCD4C9D3}"/>
              </a:ext>
            </a:extLst>
          </p:cNvPr>
          <p:cNvSpPr txBox="1"/>
          <p:nvPr/>
        </p:nvSpPr>
        <p:spPr>
          <a:xfrm>
            <a:off x="1211092" y="368001"/>
            <a:ext cx="10174303" cy="1200329"/>
          </a:xfrm>
          <a:prstGeom prst="rect">
            <a:avLst/>
          </a:prstGeom>
          <a:noFill/>
        </p:spPr>
        <p:txBody>
          <a:bodyPr wrap="square" rtlCol="0">
            <a:spAutoFit/>
          </a:bodyPr>
          <a:lstStyle/>
          <a:p>
            <a:r>
              <a:rPr lang="en-US" sz="2400" dirty="0">
                <a:solidFill>
                  <a:srgbClr val="004D70"/>
                </a:solidFill>
                <a:latin typeface="Calibri" panose="020F0502020204030204" pitchFamily="34" charset="0"/>
                <a:cs typeface="Calibri" panose="020F0502020204030204" pitchFamily="34" charset="0"/>
              </a:rPr>
              <a:t>LABORATORIO DE POLÍTICAS DE MOVILIDAD ESCOLAR </a:t>
            </a:r>
          </a:p>
          <a:p>
            <a:r>
              <a:rPr lang="en-US" sz="2400" dirty="0">
                <a:solidFill>
                  <a:srgbClr val="004D70"/>
                </a:solidFill>
                <a:latin typeface="Calibri" panose="020F0502020204030204" pitchFamily="34" charset="0"/>
                <a:cs typeface="Calibri" panose="020F0502020204030204" pitchFamily="34" charset="0"/>
              </a:rPr>
              <a:t>SEGURA, SOSTENIBLE E INCLUSIVA </a:t>
            </a:r>
          </a:p>
          <a:p>
            <a:r>
              <a:rPr lang="en-US" sz="2400" b="1" dirty="0">
                <a:solidFill>
                  <a:srgbClr val="004D70"/>
                </a:solidFill>
                <a:latin typeface="Calibri" panose="020F0502020204030204" pitchFamily="34" charset="0"/>
                <a:cs typeface="Calibri" panose="020F0502020204030204" pitchFamily="34" charset="0"/>
              </a:rPr>
              <a:t>COMPONENTES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5" name="Picture 4" descr="A group of children crossing a street&#10;&#10;Description automatically generated">
            <a:extLst>
              <a:ext uri="{FF2B5EF4-FFF2-40B4-BE49-F238E27FC236}">
                <a16:creationId xmlns:a16="http://schemas.microsoft.com/office/drawing/2014/main" id="{23FEC791-EBE1-F8FF-002B-105593050D80}"/>
              </a:ext>
            </a:extLst>
          </p:cNvPr>
          <p:cNvPicPr>
            <a:picLocks noChangeAspect="1"/>
          </p:cNvPicPr>
          <p:nvPr/>
        </p:nvPicPr>
        <p:blipFill rotWithShape="1">
          <a:blip r:embed="rId3">
            <a:extLst>
              <a:ext uri="{28A0092B-C50C-407E-A947-70E740481C1C}">
                <a14:useLocalDpi xmlns:a14="http://schemas.microsoft.com/office/drawing/2010/main" val="0"/>
              </a:ext>
            </a:extLst>
          </a:blip>
          <a:srcRect l="-18717" t="8707" r="18717"/>
          <a:stretch/>
        </p:blipFill>
        <p:spPr>
          <a:xfrm>
            <a:off x="6557963" y="0"/>
            <a:ext cx="5634037" cy="6858000"/>
          </a:xfrm>
          <a:prstGeom prst="rect">
            <a:avLst/>
          </a:prstGeom>
        </p:spPr>
      </p:pic>
      <p:pic>
        <p:nvPicPr>
          <p:cNvPr id="6" name="Imagen 5">
            <a:extLst>
              <a:ext uri="{FF2B5EF4-FFF2-40B4-BE49-F238E27FC236}">
                <a16:creationId xmlns:a16="http://schemas.microsoft.com/office/drawing/2014/main" id="{6FD1AE17-8BA7-A321-274B-41D06231DA2F}"/>
              </a:ext>
            </a:extLst>
          </p:cNvPr>
          <p:cNvPicPr>
            <a:picLocks noChangeAspect="1"/>
          </p:cNvPicPr>
          <p:nvPr/>
        </p:nvPicPr>
        <p:blipFill>
          <a:blip r:embed="rId4">
            <a:lum bright="70000" contrast="-70000"/>
          </a:blip>
          <a:srcRect l="12164" r="12164"/>
          <a:stretch/>
        </p:blipFill>
        <p:spPr>
          <a:xfrm rot="10800000" flipH="1">
            <a:off x="0" y="0"/>
            <a:ext cx="9095014" cy="6920118"/>
          </a:xfrm>
          <a:prstGeom prst="rect">
            <a:avLst/>
          </a:prstGeom>
          <a:ln>
            <a:noFill/>
          </a:ln>
        </p:spPr>
      </p:pic>
      <p:sp>
        <p:nvSpPr>
          <p:cNvPr id="100" name="Google Shape;100;g2916133ed33_1_5"/>
          <p:cNvSpPr txBox="1"/>
          <p:nvPr/>
        </p:nvSpPr>
        <p:spPr>
          <a:xfrm>
            <a:off x="1211092" y="2529590"/>
            <a:ext cx="5634037" cy="3139281"/>
          </a:xfrm>
          <a:prstGeom prst="rect">
            <a:avLst/>
          </a:prstGeom>
          <a:noFill/>
          <a:ln>
            <a:noFill/>
          </a:ln>
        </p:spPr>
        <p:txBody>
          <a:bodyPr spcFirstLastPara="1" wrap="square" lIns="121900" tIns="121900" rIns="121900" bIns="121900" anchor="t" anchorCtr="0">
            <a:spAutoFit/>
          </a:bodyPr>
          <a:lstStyle/>
          <a:p>
            <a:pPr marL="342900" indent="-342900">
              <a:lnSpc>
                <a:spcPct val="115000"/>
              </a:lnSpc>
              <a:spcBef>
                <a:spcPts val="2000"/>
              </a:spcBef>
              <a:buFont typeface="Arial" panose="020B0604020202020204" pitchFamily="34" charset="0"/>
              <a:buChar char="•"/>
            </a:pP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Generar</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metodologías</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innovadoras</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para la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planificación</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implementación</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y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evaluación</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de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programas</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de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caminos</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escolares</a:t>
            </a:r>
            <a:endParaRPr lang="en-US" sz="2000" b="1" dirty="0">
              <a:solidFill>
                <a:srgbClr val="0D4163"/>
              </a:solidFill>
            </a:endParaRPr>
          </a:p>
          <a:p>
            <a:pPr marL="342900" indent="-342900">
              <a:lnSpc>
                <a:spcPct val="115000"/>
              </a:lnSpc>
              <a:spcBef>
                <a:spcPts val="2000"/>
              </a:spcBef>
              <a:buFont typeface="Arial" panose="020B0604020202020204" pitchFamily="34" charset="0"/>
              <a:buChar char="•"/>
            </a:pP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Fomentar</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el</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intercambio</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de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experiencias</a:t>
            </a:r>
            <a:endParaRPr lang="en-US" sz="2000" b="1" dirty="0">
              <a:solidFill>
                <a:srgbClr val="0D4163"/>
              </a:solidFill>
              <a:latin typeface="Calibri" panose="020F0502020204030204" pitchFamily="34" charset="0"/>
              <a:ea typeface="Montserrat Medium"/>
              <a:cs typeface="Calibri" panose="020F0502020204030204" pitchFamily="34" charset="0"/>
              <a:sym typeface="Montserrat Medium"/>
            </a:endParaRPr>
          </a:p>
          <a:p>
            <a:pPr marL="342900" indent="-342900">
              <a:lnSpc>
                <a:spcPct val="115000"/>
              </a:lnSpc>
              <a:spcBef>
                <a:spcPts val="2000"/>
              </a:spcBef>
              <a:buFont typeface="Arial" panose="020B0604020202020204" pitchFamily="34" charset="0"/>
              <a:buChar char="•"/>
            </a:pP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Reflexionar</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sobre</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las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posibilidades</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de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sostenibilidad</a:t>
            </a:r>
            <a:r>
              <a:rPr lang="en-US" sz="2000" b="1" dirty="0">
                <a:solidFill>
                  <a:srgbClr val="0D4163"/>
                </a:solidFill>
                <a:latin typeface="Calibri" panose="020F0502020204030204" pitchFamily="34" charset="0"/>
                <a:ea typeface="Montserrat Medium"/>
                <a:cs typeface="Calibri" panose="020F0502020204030204" pitchFamily="34" charset="0"/>
                <a:sym typeface="Montserrat Medium"/>
              </a:rPr>
              <a:t> y </a:t>
            </a:r>
            <a:r>
              <a:rPr lang="en-US" sz="2000" b="1" dirty="0" err="1">
                <a:solidFill>
                  <a:srgbClr val="0D4163"/>
                </a:solidFill>
                <a:latin typeface="Calibri" panose="020F0502020204030204" pitchFamily="34" charset="0"/>
                <a:ea typeface="Montserrat Medium"/>
                <a:cs typeface="Calibri" panose="020F0502020204030204" pitchFamily="34" charset="0"/>
                <a:sym typeface="Montserrat Medium"/>
              </a:rPr>
              <a:t>escalabilidad</a:t>
            </a:r>
            <a:endParaRPr lang="en-US" sz="2000" b="1" dirty="0">
              <a:solidFill>
                <a:srgbClr val="0D4163"/>
              </a:solidFill>
              <a:latin typeface="Calibri" panose="020F0502020204030204" pitchFamily="34" charset="0"/>
              <a:ea typeface="Montserrat Medium"/>
              <a:cs typeface="Calibri" panose="020F0502020204030204" pitchFamily="34" charset="0"/>
              <a:sym typeface="Montserrat Medium"/>
            </a:endParaRPr>
          </a:p>
        </p:txBody>
      </p:sp>
      <p:pic>
        <p:nvPicPr>
          <p:cNvPr id="2" name="Google Shape;34;p17">
            <a:extLst>
              <a:ext uri="{FF2B5EF4-FFF2-40B4-BE49-F238E27FC236}">
                <a16:creationId xmlns:a16="http://schemas.microsoft.com/office/drawing/2014/main" id="{72F96B93-0A22-0D60-0715-95D7328C6357}"/>
              </a:ext>
            </a:extLst>
          </p:cNvPr>
          <p:cNvPicPr preferRelativeResize="0"/>
          <p:nvPr/>
        </p:nvPicPr>
        <p:blipFill rotWithShape="1">
          <a:blip r:embed="rId5">
            <a:alphaModFix/>
          </a:blip>
          <a:srcRect/>
          <a:stretch/>
        </p:blipFill>
        <p:spPr>
          <a:xfrm>
            <a:off x="10923815" y="6071149"/>
            <a:ext cx="1648124" cy="753023"/>
          </a:xfrm>
          <a:prstGeom prst="rect">
            <a:avLst/>
          </a:prstGeom>
          <a:noFill/>
          <a:ln>
            <a:noFill/>
          </a:ln>
        </p:spPr>
      </p:pic>
      <p:sp>
        <p:nvSpPr>
          <p:cNvPr id="4" name="TextBox 3">
            <a:extLst>
              <a:ext uri="{FF2B5EF4-FFF2-40B4-BE49-F238E27FC236}">
                <a16:creationId xmlns:a16="http://schemas.microsoft.com/office/drawing/2014/main" id="{E68ABA39-109A-3DBB-A9D2-D4DB9D43AE47}"/>
              </a:ext>
            </a:extLst>
          </p:cNvPr>
          <p:cNvSpPr txBox="1"/>
          <p:nvPr/>
        </p:nvSpPr>
        <p:spPr>
          <a:xfrm>
            <a:off x="1211092" y="368300"/>
            <a:ext cx="10174303" cy="1200329"/>
          </a:xfrm>
          <a:prstGeom prst="rect">
            <a:avLst/>
          </a:prstGeom>
          <a:noFill/>
        </p:spPr>
        <p:txBody>
          <a:bodyPr wrap="square" rtlCol="0">
            <a:spAutoFit/>
          </a:bodyPr>
          <a:lstStyle/>
          <a:p>
            <a:r>
              <a:rPr lang="en-US" sz="2400" dirty="0">
                <a:solidFill>
                  <a:srgbClr val="004D70"/>
                </a:solidFill>
                <a:latin typeface="Calibri" panose="020F0502020204030204" pitchFamily="34" charset="0"/>
                <a:cs typeface="Calibri" panose="020F0502020204030204" pitchFamily="34" charset="0"/>
              </a:rPr>
              <a:t>LABORATORIO DE POLÍTICAS DE MOVILIDAD ESCOLAR</a:t>
            </a:r>
          </a:p>
          <a:p>
            <a:r>
              <a:rPr lang="en-US" sz="2400" dirty="0">
                <a:solidFill>
                  <a:srgbClr val="004D70"/>
                </a:solidFill>
                <a:latin typeface="Calibri" panose="020F0502020204030204" pitchFamily="34" charset="0"/>
                <a:cs typeface="Calibri" panose="020F0502020204030204" pitchFamily="34" charset="0"/>
              </a:rPr>
              <a:t>SEGURA, SOSTENIBLE E INCLUSIVA </a:t>
            </a:r>
          </a:p>
          <a:p>
            <a:r>
              <a:rPr lang="en-US" sz="2400" b="1" dirty="0">
                <a:solidFill>
                  <a:srgbClr val="004D70"/>
                </a:solidFill>
                <a:latin typeface="Calibri" panose="020F0502020204030204" pitchFamily="34" charset="0"/>
                <a:cs typeface="Calibri" panose="020F0502020204030204" pitchFamily="34" charset="0"/>
              </a:rPr>
              <a:t>RESULTADOS ESPERADOS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DC5A07-B30E-A3F4-B8F6-77161E640390}"/>
              </a:ext>
            </a:extLst>
          </p:cNvPr>
          <p:cNvSpPr/>
          <p:nvPr/>
        </p:nvSpPr>
        <p:spPr>
          <a:xfrm>
            <a:off x="217715" y="303731"/>
            <a:ext cx="10613492" cy="59551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s-ES_tradnl">
              <a:latin typeface="Calibri Light" panose="020F0302020204030204" pitchFamily="34" charset="0"/>
            </a:endParaRPr>
          </a:p>
        </p:txBody>
      </p:sp>
      <p:grpSp>
        <p:nvGrpSpPr>
          <p:cNvPr id="24" name="Group 23">
            <a:extLst>
              <a:ext uri="{FF2B5EF4-FFF2-40B4-BE49-F238E27FC236}">
                <a16:creationId xmlns:a16="http://schemas.microsoft.com/office/drawing/2014/main" id="{A8F94321-8BEC-7213-6A05-45FD3A4408A1}"/>
              </a:ext>
            </a:extLst>
          </p:cNvPr>
          <p:cNvGrpSpPr/>
          <p:nvPr/>
        </p:nvGrpSpPr>
        <p:grpSpPr>
          <a:xfrm>
            <a:off x="1345947" y="1763467"/>
            <a:ext cx="2051411" cy="4020774"/>
            <a:chOff x="1591275" y="1763467"/>
            <a:chExt cx="2051411" cy="4020774"/>
          </a:xfrm>
        </p:grpSpPr>
        <p:pic>
          <p:nvPicPr>
            <p:cNvPr id="5" name="Picture 4">
              <a:extLst>
                <a:ext uri="{FF2B5EF4-FFF2-40B4-BE49-F238E27FC236}">
                  <a16:creationId xmlns:a16="http://schemas.microsoft.com/office/drawing/2014/main" id="{3548B5E3-F0A4-2560-0D00-68843CF7DA5F}"/>
                </a:ext>
              </a:extLst>
            </p:cNvPr>
            <p:cNvPicPr>
              <a:picLocks noChangeAspect="1"/>
            </p:cNvPicPr>
            <p:nvPr/>
          </p:nvPicPr>
          <p:blipFill>
            <a:blip r:embed="rId3"/>
            <a:stretch>
              <a:fillRect/>
            </a:stretch>
          </p:blipFill>
          <p:spPr>
            <a:xfrm>
              <a:off x="1591275" y="1763467"/>
              <a:ext cx="2051411" cy="2518659"/>
            </a:xfrm>
            <a:prstGeom prst="rect">
              <a:avLst/>
            </a:prstGeom>
            <a:solidFill>
              <a:schemeClr val="accent2"/>
            </a:solidFill>
            <a:ln w="3175">
              <a:solidFill>
                <a:schemeClr val="tx1">
                  <a:lumMod val="50000"/>
                  <a:lumOff val="50000"/>
                </a:schemeClr>
              </a:solidFill>
            </a:ln>
            <a:effectLst>
              <a:outerShdw blurRad="50800" dist="38100" dir="8100000" algn="tr" rotWithShape="0">
                <a:prstClr val="black">
                  <a:alpha val="40000"/>
                </a:prstClr>
              </a:outerShdw>
            </a:effectLst>
          </p:spPr>
        </p:pic>
        <p:pic>
          <p:nvPicPr>
            <p:cNvPr id="6" name="Picture 5">
              <a:extLst>
                <a:ext uri="{FF2B5EF4-FFF2-40B4-BE49-F238E27FC236}">
                  <a16:creationId xmlns:a16="http://schemas.microsoft.com/office/drawing/2014/main" id="{3A08967F-8724-9D45-E50C-E39AAFB09962}"/>
                </a:ext>
              </a:extLst>
            </p:cNvPr>
            <p:cNvPicPr>
              <a:picLocks noChangeAspect="1"/>
            </p:cNvPicPr>
            <p:nvPr/>
          </p:nvPicPr>
          <p:blipFill>
            <a:blip r:embed="rId4"/>
            <a:stretch>
              <a:fillRect/>
            </a:stretch>
          </p:blipFill>
          <p:spPr>
            <a:xfrm>
              <a:off x="2079571" y="4554873"/>
              <a:ext cx="1221636" cy="1229368"/>
            </a:xfrm>
            <a:prstGeom prst="rect">
              <a:avLst/>
            </a:prstGeom>
          </p:spPr>
        </p:pic>
      </p:grpSp>
      <p:grpSp>
        <p:nvGrpSpPr>
          <p:cNvPr id="26" name="Group 25">
            <a:extLst>
              <a:ext uri="{FF2B5EF4-FFF2-40B4-BE49-F238E27FC236}">
                <a16:creationId xmlns:a16="http://schemas.microsoft.com/office/drawing/2014/main" id="{17769669-B181-1CCE-78FE-C298590F0C4C}"/>
              </a:ext>
            </a:extLst>
          </p:cNvPr>
          <p:cNvGrpSpPr/>
          <p:nvPr/>
        </p:nvGrpSpPr>
        <p:grpSpPr>
          <a:xfrm>
            <a:off x="4124749" y="1763467"/>
            <a:ext cx="1942249" cy="4020774"/>
            <a:chOff x="4438631" y="1763467"/>
            <a:chExt cx="1942249" cy="4020774"/>
          </a:xfrm>
        </p:grpSpPr>
        <p:pic>
          <p:nvPicPr>
            <p:cNvPr id="4" name="Picture 3">
              <a:extLst>
                <a:ext uri="{FF2B5EF4-FFF2-40B4-BE49-F238E27FC236}">
                  <a16:creationId xmlns:a16="http://schemas.microsoft.com/office/drawing/2014/main" id="{C25364FB-D8E9-C240-DB3E-9460CA1B82FE}"/>
                </a:ext>
              </a:extLst>
            </p:cNvPr>
            <p:cNvPicPr>
              <a:picLocks noChangeAspect="1"/>
            </p:cNvPicPr>
            <p:nvPr/>
          </p:nvPicPr>
          <p:blipFill>
            <a:blip r:embed="rId5"/>
            <a:stretch>
              <a:fillRect/>
            </a:stretch>
          </p:blipFill>
          <p:spPr>
            <a:xfrm>
              <a:off x="4802465" y="4554873"/>
              <a:ext cx="1217985" cy="1229368"/>
            </a:xfrm>
            <a:prstGeom prst="rect">
              <a:avLst/>
            </a:prstGeom>
          </p:spPr>
        </p:pic>
        <p:pic>
          <p:nvPicPr>
            <p:cNvPr id="12" name="Picture 11">
              <a:extLst>
                <a:ext uri="{FF2B5EF4-FFF2-40B4-BE49-F238E27FC236}">
                  <a16:creationId xmlns:a16="http://schemas.microsoft.com/office/drawing/2014/main" id="{B7CD8E1D-9EC5-6A46-7278-A9B30A742EAF}"/>
                </a:ext>
              </a:extLst>
            </p:cNvPr>
            <p:cNvPicPr>
              <a:picLocks noChangeAspect="1"/>
            </p:cNvPicPr>
            <p:nvPr/>
          </p:nvPicPr>
          <p:blipFill>
            <a:blip r:embed="rId6"/>
            <a:stretch>
              <a:fillRect/>
            </a:stretch>
          </p:blipFill>
          <p:spPr>
            <a:xfrm>
              <a:off x="4438631" y="1763467"/>
              <a:ext cx="1942249" cy="2518659"/>
            </a:xfrm>
            <a:prstGeom prst="rect">
              <a:avLst/>
            </a:prstGeom>
            <a:solidFill>
              <a:schemeClr val="accent2"/>
            </a:solidFill>
            <a:ln w="3175">
              <a:solidFill>
                <a:schemeClr val="tx1">
                  <a:lumMod val="50000"/>
                  <a:lumOff val="50000"/>
                </a:schemeClr>
              </a:solidFill>
            </a:ln>
            <a:effectLst>
              <a:outerShdw blurRad="50800" dist="38100" dir="8100000" algn="tr" rotWithShape="0">
                <a:prstClr val="black">
                  <a:alpha val="40000"/>
                </a:prstClr>
              </a:outerShdw>
            </a:effectLst>
          </p:spPr>
        </p:pic>
      </p:grpSp>
      <p:grpSp>
        <p:nvGrpSpPr>
          <p:cNvPr id="28" name="Group 27">
            <a:extLst>
              <a:ext uri="{FF2B5EF4-FFF2-40B4-BE49-F238E27FC236}">
                <a16:creationId xmlns:a16="http://schemas.microsoft.com/office/drawing/2014/main" id="{6C09F08E-27B8-0B6F-A624-4547130C6FD6}"/>
              </a:ext>
            </a:extLst>
          </p:cNvPr>
          <p:cNvGrpSpPr/>
          <p:nvPr/>
        </p:nvGrpSpPr>
        <p:grpSpPr>
          <a:xfrm>
            <a:off x="6794389" y="1763467"/>
            <a:ext cx="1977294" cy="4020774"/>
            <a:chOff x="7151767" y="1763467"/>
            <a:chExt cx="1977294" cy="4020774"/>
          </a:xfrm>
        </p:grpSpPr>
        <p:pic>
          <p:nvPicPr>
            <p:cNvPr id="18" name="Picture 17">
              <a:extLst>
                <a:ext uri="{FF2B5EF4-FFF2-40B4-BE49-F238E27FC236}">
                  <a16:creationId xmlns:a16="http://schemas.microsoft.com/office/drawing/2014/main" id="{62BD56F3-AB3C-4A28-EF0D-B7ADEF66BCA1}"/>
                </a:ext>
              </a:extLst>
            </p:cNvPr>
            <p:cNvPicPr>
              <a:picLocks noChangeAspect="1"/>
            </p:cNvPicPr>
            <p:nvPr/>
          </p:nvPicPr>
          <p:blipFill>
            <a:blip r:embed="rId7"/>
            <a:stretch>
              <a:fillRect/>
            </a:stretch>
          </p:blipFill>
          <p:spPr>
            <a:xfrm>
              <a:off x="7531701" y="4554873"/>
              <a:ext cx="1221661" cy="1229368"/>
            </a:xfrm>
            <a:prstGeom prst="rect">
              <a:avLst/>
            </a:prstGeom>
          </p:spPr>
        </p:pic>
        <p:pic>
          <p:nvPicPr>
            <p:cNvPr id="16" name="Picture 4">
              <a:extLst>
                <a:ext uri="{FF2B5EF4-FFF2-40B4-BE49-F238E27FC236}">
                  <a16:creationId xmlns:a16="http://schemas.microsoft.com/office/drawing/2014/main" id="{950E4B32-BDBB-BE18-7458-8FEE90BBFAC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51767" y="1763467"/>
              <a:ext cx="1977294" cy="2558852"/>
            </a:xfrm>
            <a:prstGeom prst="rect">
              <a:avLst/>
            </a:prstGeom>
            <a:ln>
              <a:solidFill>
                <a:schemeClr val="bg1">
                  <a:lumMod val="50000"/>
                </a:schemeClr>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29" name="Group 28">
            <a:extLst>
              <a:ext uri="{FF2B5EF4-FFF2-40B4-BE49-F238E27FC236}">
                <a16:creationId xmlns:a16="http://schemas.microsoft.com/office/drawing/2014/main" id="{5C9CE3FE-0589-FC56-0FF7-5519B3C9012F}"/>
              </a:ext>
            </a:extLst>
          </p:cNvPr>
          <p:cNvGrpSpPr/>
          <p:nvPr/>
        </p:nvGrpSpPr>
        <p:grpSpPr>
          <a:xfrm>
            <a:off x="9499075" y="1763467"/>
            <a:ext cx="1822452" cy="4020774"/>
            <a:chOff x="9744403" y="1763467"/>
            <a:chExt cx="1822452" cy="4020774"/>
          </a:xfrm>
        </p:grpSpPr>
        <p:pic>
          <p:nvPicPr>
            <p:cNvPr id="21" name="Picture 20">
              <a:extLst>
                <a:ext uri="{FF2B5EF4-FFF2-40B4-BE49-F238E27FC236}">
                  <a16:creationId xmlns:a16="http://schemas.microsoft.com/office/drawing/2014/main" id="{FA6FF604-8ADC-CEB6-7D52-B5DF90518FDE}"/>
                </a:ext>
              </a:extLst>
            </p:cNvPr>
            <p:cNvPicPr>
              <a:picLocks noChangeAspect="1"/>
            </p:cNvPicPr>
            <p:nvPr/>
          </p:nvPicPr>
          <p:blipFill>
            <a:blip r:embed="rId9"/>
            <a:stretch>
              <a:fillRect/>
            </a:stretch>
          </p:blipFill>
          <p:spPr>
            <a:xfrm>
              <a:off x="10016064" y="4558726"/>
              <a:ext cx="1221661" cy="1225515"/>
            </a:xfrm>
            <a:prstGeom prst="rect">
              <a:avLst/>
            </a:prstGeom>
          </p:spPr>
        </p:pic>
        <p:pic>
          <p:nvPicPr>
            <p:cNvPr id="20" name="Picture 19" descr="A screenshot of a phone&#10;&#10;Description automatically generated">
              <a:extLst>
                <a:ext uri="{FF2B5EF4-FFF2-40B4-BE49-F238E27FC236}">
                  <a16:creationId xmlns:a16="http://schemas.microsoft.com/office/drawing/2014/main" id="{AD15C3D2-7027-9EF2-D9D4-38C2E26ABD8A}"/>
                </a:ext>
              </a:extLst>
            </p:cNvPr>
            <p:cNvPicPr>
              <a:picLocks noChangeAspect="1"/>
            </p:cNvPicPr>
            <p:nvPr/>
          </p:nvPicPr>
          <p:blipFill rotWithShape="1">
            <a:blip r:embed="rId10">
              <a:extLst>
                <a:ext uri="{28A0092B-C50C-407E-A947-70E740481C1C}">
                  <a14:useLocalDpi xmlns:a14="http://schemas.microsoft.com/office/drawing/2010/main" val="0"/>
                </a:ext>
              </a:extLst>
            </a:blip>
            <a:srcRect l="3455" t="9004" r="4733" b="31430"/>
            <a:stretch/>
          </p:blipFill>
          <p:spPr>
            <a:xfrm>
              <a:off x="9744403" y="1763467"/>
              <a:ext cx="1822452" cy="2558852"/>
            </a:xfrm>
            <a:prstGeom prst="rect">
              <a:avLst/>
            </a:prstGeom>
            <a:solidFill>
              <a:schemeClr val="accent2"/>
            </a:solidFill>
            <a:ln w="3175">
              <a:solidFill>
                <a:schemeClr val="tx1">
                  <a:lumMod val="50000"/>
                  <a:lumOff val="50000"/>
                </a:schemeClr>
              </a:solidFill>
            </a:ln>
            <a:effectLst>
              <a:outerShdw blurRad="50800" dist="38100" dir="8100000" algn="tr" rotWithShape="0">
                <a:prstClr val="black">
                  <a:alpha val="40000"/>
                </a:prstClr>
              </a:outerShdw>
            </a:effectLst>
          </p:spPr>
        </p:pic>
      </p:grpSp>
      <p:sp>
        <p:nvSpPr>
          <p:cNvPr id="10" name="TextBox 9">
            <a:extLst>
              <a:ext uri="{FF2B5EF4-FFF2-40B4-BE49-F238E27FC236}">
                <a16:creationId xmlns:a16="http://schemas.microsoft.com/office/drawing/2014/main" id="{387A0339-D12B-97E4-DDD6-88768FD4A8D9}"/>
              </a:ext>
            </a:extLst>
          </p:cNvPr>
          <p:cNvSpPr txBox="1"/>
          <p:nvPr/>
        </p:nvSpPr>
        <p:spPr>
          <a:xfrm>
            <a:off x="1211092" y="719693"/>
            <a:ext cx="10174303" cy="461665"/>
          </a:xfrm>
          <a:prstGeom prst="rect">
            <a:avLst/>
          </a:prstGeom>
          <a:noFill/>
        </p:spPr>
        <p:txBody>
          <a:bodyPr wrap="square" rtlCol="0">
            <a:spAutoFit/>
          </a:bodyPr>
          <a:lstStyle/>
          <a:p>
            <a:r>
              <a:rPr lang="en-US" sz="2400" b="1" dirty="0">
                <a:solidFill>
                  <a:srgbClr val="004D70"/>
                </a:solidFill>
                <a:latin typeface="Calibri" panose="020F0502020204030204" pitchFamily="34" charset="0"/>
                <a:cs typeface="Calibri" panose="020F0502020204030204" pitchFamily="34" charset="0"/>
              </a:rPr>
              <a:t>PUBLICACIONES</a:t>
            </a:r>
          </a:p>
        </p:txBody>
      </p:sp>
      <p:pic>
        <p:nvPicPr>
          <p:cNvPr id="11" name="Google Shape;34;p17">
            <a:extLst>
              <a:ext uri="{FF2B5EF4-FFF2-40B4-BE49-F238E27FC236}">
                <a16:creationId xmlns:a16="http://schemas.microsoft.com/office/drawing/2014/main" id="{DAAC9783-EB3E-1C8E-E6A8-9B69A2E71940}"/>
              </a:ext>
            </a:extLst>
          </p:cNvPr>
          <p:cNvPicPr preferRelativeResize="0"/>
          <p:nvPr/>
        </p:nvPicPr>
        <p:blipFill rotWithShape="1">
          <a:blip r:embed="rId11">
            <a:alphaModFix/>
          </a:blip>
          <a:srcRect/>
          <a:stretch/>
        </p:blipFill>
        <p:spPr>
          <a:xfrm>
            <a:off x="10923815" y="6071149"/>
            <a:ext cx="1648124" cy="753023"/>
          </a:xfrm>
          <a:prstGeom prst="rect">
            <a:avLst/>
          </a:prstGeom>
          <a:noFill/>
          <a:ln>
            <a:noFill/>
          </a:ln>
        </p:spPr>
      </p:pic>
    </p:spTree>
    <p:extLst>
      <p:ext uri="{BB962C8B-B14F-4D97-AF65-F5344CB8AC3E}">
        <p14:creationId xmlns:p14="http://schemas.microsoft.com/office/powerpoint/2010/main" val="2989777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D772C19-C00C-208D-DA77-C3506700A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98212D4B-8A06-AC58-D0B8-0EBEFDB83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618" y="5164105"/>
            <a:ext cx="8330764" cy="880205"/>
          </a:xfrm>
          <a:prstGeom prst="rect">
            <a:avLst/>
          </a:prstGeom>
        </p:spPr>
      </p:pic>
      <p:pic>
        <p:nvPicPr>
          <p:cNvPr id="7" name="Imagen 6">
            <a:extLst>
              <a:ext uri="{FF2B5EF4-FFF2-40B4-BE49-F238E27FC236}">
                <a16:creationId xmlns:a16="http://schemas.microsoft.com/office/drawing/2014/main" id="{A82A8C8A-E5C0-B638-3EE4-1310309256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0617" y="442743"/>
            <a:ext cx="8330765" cy="1756137"/>
          </a:xfrm>
          <a:prstGeom prst="rect">
            <a:avLst/>
          </a:prstGeom>
        </p:spPr>
      </p:pic>
      <p:sp>
        <p:nvSpPr>
          <p:cNvPr id="8" name="CuadroTexto 7">
            <a:extLst>
              <a:ext uri="{FF2B5EF4-FFF2-40B4-BE49-F238E27FC236}">
                <a16:creationId xmlns:a16="http://schemas.microsoft.com/office/drawing/2014/main" id="{DBE962EC-3515-155B-F419-654C41AF69EB}"/>
              </a:ext>
            </a:extLst>
          </p:cNvPr>
          <p:cNvSpPr txBox="1"/>
          <p:nvPr/>
        </p:nvSpPr>
        <p:spPr>
          <a:xfrm>
            <a:off x="0" y="2967171"/>
            <a:ext cx="12192000" cy="755784"/>
          </a:xfrm>
          <a:prstGeom prst="rect">
            <a:avLst/>
          </a:prstGeom>
          <a:noFill/>
        </p:spPr>
        <p:txBody>
          <a:bodyPr wrap="square" rtlCol="0">
            <a:spAutoFit/>
          </a:bodyPr>
          <a:lstStyle/>
          <a:p>
            <a:pPr algn="ctr">
              <a:lnSpc>
                <a:spcPts val="4500"/>
              </a:lnSpc>
            </a:pPr>
            <a:r>
              <a:rPr lang="es-ES" sz="8000" dirty="0">
                <a:solidFill>
                  <a:schemeClr val="bg2">
                    <a:lumMod val="50000"/>
                  </a:schemeClr>
                </a:solidFill>
                <a:latin typeface="Akzidenz-Grotesk BQ Condensed" pitchFamily="50" charset="0"/>
              </a:rPr>
              <a:t>MUCHAS GRACIAS!</a:t>
            </a:r>
            <a:endParaRPr lang="es-419" sz="8000" dirty="0">
              <a:solidFill>
                <a:schemeClr val="bg2">
                  <a:lumMod val="50000"/>
                </a:schemeClr>
              </a:solidFill>
              <a:latin typeface="Akzidenz-Grotesk BQ Condensed" pitchFamily="50" charset="0"/>
            </a:endParaRPr>
          </a:p>
        </p:txBody>
      </p:sp>
      <p:sp>
        <p:nvSpPr>
          <p:cNvPr id="9" name="CuadroTexto 8">
            <a:extLst>
              <a:ext uri="{FF2B5EF4-FFF2-40B4-BE49-F238E27FC236}">
                <a16:creationId xmlns:a16="http://schemas.microsoft.com/office/drawing/2014/main" id="{7FFE9E3E-1818-8A0D-2838-DFA8B883CECE}"/>
              </a:ext>
            </a:extLst>
          </p:cNvPr>
          <p:cNvSpPr txBox="1"/>
          <p:nvPr/>
        </p:nvSpPr>
        <p:spPr>
          <a:xfrm>
            <a:off x="1356907" y="3800118"/>
            <a:ext cx="9478185" cy="669414"/>
          </a:xfrm>
          <a:prstGeom prst="rect">
            <a:avLst/>
          </a:prstGeom>
          <a:noFill/>
        </p:spPr>
        <p:txBody>
          <a:bodyPr wrap="square" rtlCol="0">
            <a:spAutoFit/>
          </a:bodyPr>
          <a:lstStyle/>
          <a:p>
            <a:pPr algn="ctr">
              <a:lnSpc>
                <a:spcPts val="4500"/>
              </a:lnSpc>
            </a:pPr>
            <a:r>
              <a:rPr lang="es-ES" sz="4000" dirty="0">
                <a:solidFill>
                  <a:srgbClr val="00AFEF"/>
                </a:solidFill>
                <a:latin typeface="Akzidenz-Grotesk BQ Condensed" pitchFamily="50" charset="0"/>
              </a:rPr>
              <a:t>Hannah Arcuschin Machado</a:t>
            </a:r>
            <a:endParaRPr lang="es-419" sz="4000" dirty="0">
              <a:solidFill>
                <a:srgbClr val="00AFEF"/>
              </a:solidFill>
              <a:latin typeface="Akzidenz-Grotesk BQ Condensed" pitchFamily="50" charset="0"/>
            </a:endParaRPr>
          </a:p>
        </p:txBody>
      </p:sp>
      <p:sp>
        <p:nvSpPr>
          <p:cNvPr id="11" name="CuadroTexto 10">
            <a:extLst>
              <a:ext uri="{FF2B5EF4-FFF2-40B4-BE49-F238E27FC236}">
                <a16:creationId xmlns:a16="http://schemas.microsoft.com/office/drawing/2014/main" id="{4D5B1F4B-0765-916A-F3B7-B1630B94A2F9}"/>
              </a:ext>
            </a:extLst>
          </p:cNvPr>
          <p:cNvSpPr txBox="1"/>
          <p:nvPr/>
        </p:nvSpPr>
        <p:spPr>
          <a:xfrm>
            <a:off x="1356905" y="4235629"/>
            <a:ext cx="9478185" cy="619913"/>
          </a:xfrm>
          <a:prstGeom prst="rect">
            <a:avLst/>
          </a:prstGeom>
          <a:noFill/>
        </p:spPr>
        <p:txBody>
          <a:bodyPr wrap="square" rtlCol="0">
            <a:spAutoFit/>
          </a:bodyPr>
          <a:lstStyle/>
          <a:p>
            <a:pPr algn="ctr">
              <a:lnSpc>
                <a:spcPts val="4500"/>
              </a:lnSpc>
            </a:pPr>
            <a:r>
              <a:rPr lang="es-ES" sz="2800" dirty="0" err="1">
                <a:solidFill>
                  <a:schemeClr val="bg2">
                    <a:lumMod val="50000"/>
                  </a:schemeClr>
                </a:solidFill>
                <a:latin typeface="Akzidenz-Grotesk BQ Condensed" pitchFamily="50" charset="0"/>
              </a:rPr>
              <a:t>hannaha@iadb.org</a:t>
            </a:r>
            <a:endParaRPr lang="es-419" sz="2800" dirty="0">
              <a:solidFill>
                <a:schemeClr val="bg2">
                  <a:lumMod val="50000"/>
                </a:schemeClr>
              </a:solidFill>
              <a:latin typeface="Akzidenz-Grotesk BQ Condensed" pitchFamily="50" charset="0"/>
            </a:endParaRPr>
          </a:p>
        </p:txBody>
      </p:sp>
    </p:spTree>
    <p:extLst>
      <p:ext uri="{BB962C8B-B14F-4D97-AF65-F5344CB8AC3E}">
        <p14:creationId xmlns:p14="http://schemas.microsoft.com/office/powerpoint/2010/main" val="1092901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0720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5" name="Picture 24" descr="A bus on the street&#10;&#10;Description automatically generated">
            <a:extLst>
              <a:ext uri="{FF2B5EF4-FFF2-40B4-BE49-F238E27FC236}">
                <a16:creationId xmlns:a16="http://schemas.microsoft.com/office/drawing/2014/main" id="{3BB9AD32-C907-DA69-7CDB-089D1FC1DF12}"/>
              </a:ext>
            </a:extLst>
          </p:cNvPr>
          <p:cNvPicPr>
            <a:picLocks noChangeAspect="1"/>
          </p:cNvPicPr>
          <p:nvPr/>
        </p:nvPicPr>
        <p:blipFill rotWithShape="1">
          <a:blip r:embed="rId3">
            <a:extLst>
              <a:ext uri="{28A0092B-C50C-407E-A947-70E740481C1C}">
                <a14:useLocalDpi xmlns:a14="http://schemas.microsoft.com/office/drawing/2010/main" val="0"/>
              </a:ext>
            </a:extLst>
          </a:blip>
          <a:srcRect l="34141" t="4991" r="13452" b="21807"/>
          <a:stretch/>
        </p:blipFill>
        <p:spPr>
          <a:xfrm>
            <a:off x="5645725" y="0"/>
            <a:ext cx="6546275" cy="6858000"/>
          </a:xfrm>
          <a:prstGeom prst="rect">
            <a:avLst/>
          </a:prstGeom>
        </p:spPr>
      </p:pic>
      <p:pic>
        <p:nvPicPr>
          <p:cNvPr id="2" name="Imagen 10">
            <a:extLst>
              <a:ext uri="{FF2B5EF4-FFF2-40B4-BE49-F238E27FC236}">
                <a16:creationId xmlns:a16="http://schemas.microsoft.com/office/drawing/2014/main" id="{90DDD10C-AE80-22C8-017D-042F240E6708}"/>
              </a:ext>
            </a:extLst>
          </p:cNvPr>
          <p:cNvPicPr>
            <a:picLocks noChangeAspect="1"/>
          </p:cNvPicPr>
          <p:nvPr/>
        </p:nvPicPr>
        <p:blipFill>
          <a:blip r:embed="rId4"/>
          <a:srcRect l="12009" r="12009"/>
          <a:stretch/>
        </p:blipFill>
        <p:spPr>
          <a:xfrm>
            <a:off x="0" y="0"/>
            <a:ext cx="9263745" cy="6858000"/>
          </a:xfrm>
          <a:prstGeom prst="rect">
            <a:avLst/>
          </a:prstGeom>
        </p:spPr>
      </p:pic>
      <p:pic>
        <p:nvPicPr>
          <p:cNvPr id="10" name="Google Shape;34;p17">
            <a:extLst>
              <a:ext uri="{FF2B5EF4-FFF2-40B4-BE49-F238E27FC236}">
                <a16:creationId xmlns:a16="http://schemas.microsoft.com/office/drawing/2014/main" id="{A6600D39-BCE5-A9E9-8274-D91E48D27DF4}"/>
              </a:ext>
            </a:extLst>
          </p:cNvPr>
          <p:cNvPicPr preferRelativeResize="0"/>
          <p:nvPr/>
        </p:nvPicPr>
        <p:blipFill rotWithShape="1">
          <a:blip r:embed="rId5">
            <a:alphaModFix/>
          </a:blip>
          <a:srcRect/>
          <a:stretch/>
        </p:blipFill>
        <p:spPr>
          <a:xfrm>
            <a:off x="10923815" y="6071149"/>
            <a:ext cx="1648124" cy="753023"/>
          </a:xfrm>
          <a:prstGeom prst="rect">
            <a:avLst/>
          </a:prstGeom>
          <a:noFill/>
          <a:ln>
            <a:noFill/>
          </a:ln>
        </p:spPr>
      </p:pic>
      <p:sp>
        <p:nvSpPr>
          <p:cNvPr id="15" name="Rounded Rectangle 4">
            <a:extLst>
              <a:ext uri="{FF2B5EF4-FFF2-40B4-BE49-F238E27FC236}">
                <a16:creationId xmlns:a16="http://schemas.microsoft.com/office/drawing/2014/main" id="{38D92752-484C-D1F6-54A2-C12257DE4603}"/>
              </a:ext>
            </a:extLst>
          </p:cNvPr>
          <p:cNvSpPr txBox="1"/>
          <p:nvPr/>
        </p:nvSpPr>
        <p:spPr>
          <a:xfrm>
            <a:off x="488488" y="2125205"/>
            <a:ext cx="5703884" cy="9212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9361" tIns="0" rIns="219361" bIns="0" numCol="1" spcCol="1270" anchor="ctr" anchorCtr="0">
            <a:noAutofit/>
          </a:bodyPr>
          <a:lstStyle/>
          <a:p>
            <a:pPr marL="0" lvl="0" indent="0" algn="l" defTabSz="1422400">
              <a:lnSpc>
                <a:spcPct val="90000"/>
              </a:lnSpc>
              <a:spcBef>
                <a:spcPct val="0"/>
              </a:spcBef>
              <a:spcAft>
                <a:spcPct val="35000"/>
              </a:spcAft>
              <a:buNone/>
            </a:pPr>
            <a:endParaRPr lang="en-US" sz="3200" kern="1200"/>
          </a:p>
        </p:txBody>
      </p:sp>
      <p:sp>
        <p:nvSpPr>
          <p:cNvPr id="17" name="Rounded Rectangle 16">
            <a:extLst>
              <a:ext uri="{FF2B5EF4-FFF2-40B4-BE49-F238E27FC236}">
                <a16:creationId xmlns:a16="http://schemas.microsoft.com/office/drawing/2014/main" id="{A3507AA4-4D9A-0171-6B46-45F2D0BC6AFF}"/>
              </a:ext>
            </a:extLst>
          </p:cNvPr>
          <p:cNvSpPr/>
          <p:nvPr/>
        </p:nvSpPr>
        <p:spPr>
          <a:xfrm>
            <a:off x="530679" y="3127083"/>
            <a:ext cx="5374323" cy="1092865"/>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r>
              <a:rPr lang="es-CO" sz="2400" kern="1200"/>
              <a:t>INSPECCIONES VEHICULARES</a:t>
            </a:r>
            <a:endParaRPr lang="en-US" sz="2400" kern="1200"/>
          </a:p>
        </p:txBody>
      </p:sp>
      <p:sp>
        <p:nvSpPr>
          <p:cNvPr id="20" name="Rounded Rectangle 19">
            <a:extLst>
              <a:ext uri="{FF2B5EF4-FFF2-40B4-BE49-F238E27FC236}">
                <a16:creationId xmlns:a16="http://schemas.microsoft.com/office/drawing/2014/main" id="{F216A5DC-99E4-50A3-019E-0CF8823C9633}"/>
              </a:ext>
            </a:extLst>
          </p:cNvPr>
          <p:cNvSpPr/>
          <p:nvPr/>
        </p:nvSpPr>
        <p:spPr>
          <a:xfrm>
            <a:off x="530679" y="4577766"/>
            <a:ext cx="5374323" cy="1025579"/>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r>
              <a:rPr lang="es-CO" sz="2400" kern="1200" dirty="0"/>
              <a:t>SEGURIDAD VEHICULAR</a:t>
            </a:r>
            <a:endParaRPr lang="en-US" sz="2400" kern="1200" dirty="0"/>
          </a:p>
        </p:txBody>
      </p:sp>
      <p:sp>
        <p:nvSpPr>
          <p:cNvPr id="9" name="Rounded Rectangle 8">
            <a:extLst>
              <a:ext uri="{FF2B5EF4-FFF2-40B4-BE49-F238E27FC236}">
                <a16:creationId xmlns:a16="http://schemas.microsoft.com/office/drawing/2014/main" id="{F316EBCE-0637-86F7-B70C-54F551DB8D55}"/>
              </a:ext>
            </a:extLst>
          </p:cNvPr>
          <p:cNvSpPr/>
          <p:nvPr/>
        </p:nvSpPr>
        <p:spPr>
          <a:xfrm>
            <a:off x="530679" y="1676400"/>
            <a:ext cx="5374323" cy="1092865"/>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marL="0" lvl="0" indent="0" algn="ctr" defTabSz="1422400">
              <a:lnSpc>
                <a:spcPct val="90000"/>
              </a:lnSpc>
              <a:spcBef>
                <a:spcPct val="0"/>
              </a:spcBef>
              <a:spcAft>
                <a:spcPct val="35000"/>
              </a:spcAft>
              <a:buNone/>
            </a:pPr>
            <a:r>
              <a:rPr lang="es-CO" sz="2400" kern="1200" dirty="0"/>
              <a:t>MOVERNOS SEGUROS</a:t>
            </a:r>
            <a:endParaRPr lang="en-US" sz="2400" kern="1200" dirty="0"/>
          </a:p>
        </p:txBody>
      </p:sp>
      <p:sp>
        <p:nvSpPr>
          <p:cNvPr id="11" name="TextBox 10">
            <a:extLst>
              <a:ext uri="{FF2B5EF4-FFF2-40B4-BE49-F238E27FC236}">
                <a16:creationId xmlns:a16="http://schemas.microsoft.com/office/drawing/2014/main" id="{8F52B3B5-3682-98AE-A719-C731D3C5537B}"/>
              </a:ext>
            </a:extLst>
          </p:cNvPr>
          <p:cNvSpPr txBox="1"/>
          <p:nvPr/>
        </p:nvSpPr>
        <p:spPr>
          <a:xfrm>
            <a:off x="530679" y="514984"/>
            <a:ext cx="6286500" cy="535531"/>
          </a:xfrm>
          <a:prstGeom prst="rect">
            <a:avLst/>
          </a:prstGeom>
          <a:noFill/>
        </p:spPr>
        <p:txBody>
          <a:bodyPr wrap="square">
            <a:spAutoFit/>
          </a:bodyPr>
          <a:lstStyle/>
          <a:p>
            <a:pPr marL="0" lvl="0" indent="0" algn="l" defTabSz="1600200">
              <a:lnSpc>
                <a:spcPct val="90000"/>
              </a:lnSpc>
              <a:spcBef>
                <a:spcPct val="0"/>
              </a:spcBef>
              <a:spcAft>
                <a:spcPct val="35000"/>
              </a:spcAft>
              <a:buNone/>
            </a:pPr>
            <a:r>
              <a:rPr lang="es-CO" sz="3200" b="1" dirty="0">
                <a:solidFill>
                  <a:srgbClr val="004D70"/>
                </a:solidFill>
                <a:cs typeface="Calibri" panose="020F0502020204030204" pitchFamily="34" charset="0"/>
              </a:rPr>
              <a:t>1</a:t>
            </a:r>
            <a:r>
              <a:rPr lang="es-CO" sz="3200" b="1" dirty="0">
                <a:solidFill>
                  <a:srgbClr val="004D70"/>
                </a:solidFill>
              </a:rPr>
              <a:t>. Políticas Públicas</a:t>
            </a:r>
            <a:endParaRPr lang="en-US" sz="3200" b="1" kern="1200" dirty="0">
              <a:solidFill>
                <a:srgbClr val="004D70"/>
              </a:solidFill>
            </a:endParaRPr>
          </a:p>
        </p:txBody>
      </p:sp>
    </p:spTree>
    <p:extLst>
      <p:ext uri="{BB962C8B-B14F-4D97-AF65-F5344CB8AC3E}">
        <p14:creationId xmlns:p14="http://schemas.microsoft.com/office/powerpoint/2010/main" val="1593378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95A80BB0-A09E-71E9-660C-B3739BEA12DC}"/>
              </a:ext>
            </a:extLst>
          </p:cNvPr>
          <p:cNvSpPr/>
          <p:nvPr/>
        </p:nvSpPr>
        <p:spPr>
          <a:xfrm>
            <a:off x="526176" y="5242252"/>
            <a:ext cx="10618585" cy="1330700"/>
          </a:xfrm>
          <a:prstGeom prst="roundRect">
            <a:avLst/>
          </a:prstGeom>
          <a:solidFill>
            <a:schemeClr val="accent5">
              <a:lumMod val="20000"/>
              <a:lumOff val="80000"/>
            </a:schemeClr>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marL="0" lvl="0" indent="0" algn="ctr" defTabSz="1422400">
              <a:lnSpc>
                <a:spcPct val="90000"/>
              </a:lnSpc>
              <a:spcBef>
                <a:spcPct val="0"/>
              </a:spcBef>
              <a:spcAft>
                <a:spcPct val="35000"/>
              </a:spcAft>
              <a:buNone/>
            </a:pPr>
            <a:endParaRPr lang="en-US" sz="2000" kern="1200"/>
          </a:p>
        </p:txBody>
      </p:sp>
      <p:pic>
        <p:nvPicPr>
          <p:cNvPr id="6" name="Google Shape;34;p17">
            <a:extLst>
              <a:ext uri="{FF2B5EF4-FFF2-40B4-BE49-F238E27FC236}">
                <a16:creationId xmlns:a16="http://schemas.microsoft.com/office/drawing/2014/main" id="{944AFED7-3A55-677B-1F7A-754641F1824C}"/>
              </a:ext>
            </a:extLst>
          </p:cNvPr>
          <p:cNvPicPr preferRelativeResize="0"/>
          <p:nvPr/>
        </p:nvPicPr>
        <p:blipFill rotWithShape="1">
          <a:blip r:embed="rId3">
            <a:alphaModFix/>
          </a:blip>
          <a:srcRect/>
          <a:stretch/>
        </p:blipFill>
        <p:spPr>
          <a:xfrm>
            <a:off x="10923815" y="6071149"/>
            <a:ext cx="1648124" cy="753023"/>
          </a:xfrm>
          <a:prstGeom prst="rect">
            <a:avLst/>
          </a:prstGeom>
          <a:noFill/>
          <a:ln>
            <a:noFill/>
          </a:ln>
        </p:spPr>
      </p:pic>
      <p:grpSp>
        <p:nvGrpSpPr>
          <p:cNvPr id="3" name="Grupo 2">
            <a:extLst>
              <a:ext uri="{FF2B5EF4-FFF2-40B4-BE49-F238E27FC236}">
                <a16:creationId xmlns:a16="http://schemas.microsoft.com/office/drawing/2014/main" id="{065AAFCE-71CB-04EB-A27F-E82DF648195E}"/>
              </a:ext>
            </a:extLst>
          </p:cNvPr>
          <p:cNvGrpSpPr/>
          <p:nvPr/>
        </p:nvGrpSpPr>
        <p:grpSpPr>
          <a:xfrm>
            <a:off x="526176" y="1562362"/>
            <a:ext cx="10948135" cy="3877368"/>
            <a:chOff x="568509" y="2038612"/>
            <a:chExt cx="10948135" cy="3877368"/>
          </a:xfrm>
        </p:grpSpPr>
        <p:sp>
          <p:nvSpPr>
            <p:cNvPr id="2" name="TextBox 1">
              <a:extLst>
                <a:ext uri="{FF2B5EF4-FFF2-40B4-BE49-F238E27FC236}">
                  <a16:creationId xmlns:a16="http://schemas.microsoft.com/office/drawing/2014/main" id="{9A7C405E-1288-7E37-0FDF-A1B743BCED15}"/>
                </a:ext>
              </a:extLst>
            </p:cNvPr>
            <p:cNvSpPr txBox="1"/>
            <p:nvPr/>
          </p:nvSpPr>
          <p:spPr>
            <a:xfrm>
              <a:off x="568509" y="3330657"/>
              <a:ext cx="3356067" cy="2585323"/>
            </a:xfrm>
            <a:prstGeom prst="rect">
              <a:avLst/>
            </a:prstGeom>
            <a:noFill/>
          </p:spPr>
          <p:txBody>
            <a:bodyPr wrap="square" lIns="91440" tIns="45720" rIns="91440" bIns="45720" rtlCol="0" anchor="t">
              <a:spAutoFit/>
            </a:bodyPr>
            <a:lstStyle/>
            <a:p>
              <a:r>
                <a:rPr lang="es-ES_tradnl" sz="1600" dirty="0">
                  <a:latin typeface="Calibri Light" panose="020F0302020204030204" pitchFamily="34" charset="0"/>
                </a:rPr>
                <a:t>Apoyo a la </a:t>
              </a:r>
              <a:r>
                <a:rPr lang="es-ES_tradnl" sz="1600" b="1" dirty="0">
                  <a:solidFill>
                    <a:schemeClr val="accent1"/>
                  </a:solidFill>
                  <a:latin typeface="Calibri Light" panose="020F0302020204030204" pitchFamily="34" charset="0"/>
                </a:rPr>
                <a:t>construcción participativa </a:t>
              </a:r>
              <a:r>
                <a:rPr lang="es-ES_tradnl" sz="1600" dirty="0">
                  <a:latin typeface="Calibri Light" panose="020F0302020204030204" pitchFamily="34" charset="0"/>
                </a:rPr>
                <a:t>de políticas de seguros vehiculares en Paraguay, </a:t>
              </a:r>
              <a:r>
                <a:rPr lang="es-ES_tradnl" sz="1600" b="1" dirty="0">
                  <a:latin typeface="Calibri Light" panose="020F0302020204030204" pitchFamily="34" charset="0"/>
                </a:rPr>
                <a:t>Honduras, Perú, Costa Rica, El Salvador, Jamaica, y Guatemala</a:t>
              </a:r>
              <a:r>
                <a:rPr lang="es-ES_tradnl" sz="1600" dirty="0">
                  <a:latin typeface="Calibri Light" panose="020F0302020204030204" pitchFamily="34" charset="0"/>
                </a:rPr>
                <a:t>. </a:t>
              </a:r>
            </a:p>
            <a:p>
              <a:endParaRPr lang="es-ES_tradnl" sz="1600" dirty="0">
                <a:latin typeface="Calibri Light" panose="020F0302020204030204" pitchFamily="34" charset="0"/>
              </a:endParaRPr>
            </a:p>
            <a:p>
              <a:r>
                <a:rPr lang="es-ES_tradnl" sz="1600" dirty="0">
                  <a:latin typeface="Calibri Light"/>
                  <a:ea typeface="Calibri Light"/>
                  <a:cs typeface="Calibri Light"/>
                </a:rPr>
                <a:t>Apoyo en el </a:t>
              </a:r>
              <a:r>
                <a:rPr lang="es-ES_tradnl" sz="1600" b="1" dirty="0">
                  <a:solidFill>
                    <a:schemeClr val="accent1"/>
                  </a:solidFill>
                  <a:latin typeface="Calibri Light"/>
                  <a:ea typeface="Calibri Light"/>
                  <a:cs typeface="Calibri Light"/>
                </a:rPr>
                <a:t>diseño reglamentario </a:t>
              </a:r>
              <a:r>
                <a:rPr lang="es-ES_tradnl" sz="1600" dirty="0">
                  <a:latin typeface="Calibri Light"/>
                  <a:ea typeface="Calibri Light"/>
                  <a:cs typeface="Calibri Light"/>
                </a:rPr>
                <a:t>de seguros vehiculares en </a:t>
              </a:r>
              <a:r>
                <a:rPr lang="es-ES_tradnl" sz="1600" b="1" dirty="0">
                  <a:latin typeface="Calibri Light"/>
                  <a:ea typeface="Calibri Light"/>
                  <a:cs typeface="Calibri Light"/>
                </a:rPr>
                <a:t>Paraguay, Honduras, Costa Rica y Guatemala</a:t>
              </a:r>
              <a:r>
                <a:rPr lang="es-ES_tradnl" sz="1600" dirty="0">
                  <a:latin typeface="Calibri Light"/>
                  <a:ea typeface="Calibri Light"/>
                  <a:cs typeface="Calibri Light"/>
                </a:rPr>
                <a:t>.</a:t>
              </a:r>
            </a:p>
            <a:p>
              <a:endParaRPr lang="es-ES_tradnl" dirty="0"/>
            </a:p>
            <a:p>
              <a:endParaRPr lang="es-ES_tradnl" sz="16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8" name="TextBox 17">
              <a:extLst>
                <a:ext uri="{FF2B5EF4-FFF2-40B4-BE49-F238E27FC236}">
                  <a16:creationId xmlns:a16="http://schemas.microsoft.com/office/drawing/2014/main" id="{31B19D92-85B9-6285-616F-BA5C1CEF76E7}"/>
                </a:ext>
              </a:extLst>
            </p:cNvPr>
            <p:cNvSpPr txBox="1"/>
            <p:nvPr/>
          </p:nvSpPr>
          <p:spPr>
            <a:xfrm>
              <a:off x="4341850" y="3302430"/>
              <a:ext cx="3401451" cy="830997"/>
            </a:xfrm>
            <a:prstGeom prst="rect">
              <a:avLst/>
            </a:prstGeom>
            <a:noFill/>
          </p:spPr>
          <p:txBody>
            <a:bodyPr wrap="square" rtlCol="0">
              <a:spAutoFit/>
            </a:bodyPr>
            <a:lstStyle/>
            <a:p>
              <a:r>
                <a:rPr lang="es-ES_tradnl" sz="1600" dirty="0">
                  <a:latin typeface="Calibri Light" panose="020F0302020204030204" pitchFamily="34" charset="0"/>
                </a:rPr>
                <a:t>Diagnóstico de </a:t>
              </a:r>
              <a:r>
                <a:rPr lang="es-ES_tradnl" sz="1600" b="1" dirty="0">
                  <a:solidFill>
                    <a:schemeClr val="accent1"/>
                  </a:solidFill>
                  <a:latin typeface="Calibri Light" panose="020F0302020204030204" pitchFamily="34" charset="0"/>
                </a:rPr>
                <a:t>diseño de un sistema de inspección vehicular </a:t>
              </a:r>
              <a:r>
                <a:rPr lang="es-ES_tradnl" sz="1600" dirty="0">
                  <a:latin typeface="Calibri Light" panose="020F0302020204030204" pitchFamily="34" charset="0"/>
                </a:rPr>
                <a:t>en </a:t>
              </a:r>
              <a:r>
                <a:rPr lang="es-ES_tradnl" sz="1600" b="1" dirty="0">
                  <a:latin typeface="Calibri Light" panose="020F0302020204030204" pitchFamily="34" charset="0"/>
                </a:rPr>
                <a:t>Guatemala, Honduras y El Salvador. </a:t>
              </a:r>
            </a:p>
          </p:txBody>
        </p:sp>
        <p:sp>
          <p:nvSpPr>
            <p:cNvPr id="19" name="TextBox 18">
              <a:extLst>
                <a:ext uri="{FF2B5EF4-FFF2-40B4-BE49-F238E27FC236}">
                  <a16:creationId xmlns:a16="http://schemas.microsoft.com/office/drawing/2014/main" id="{4565CB7D-B519-723D-28AD-2B6C30CF955F}"/>
                </a:ext>
              </a:extLst>
            </p:cNvPr>
            <p:cNvSpPr txBox="1"/>
            <p:nvPr/>
          </p:nvSpPr>
          <p:spPr>
            <a:xfrm>
              <a:off x="8115192" y="3284491"/>
              <a:ext cx="3401451" cy="1323439"/>
            </a:xfrm>
            <a:prstGeom prst="rect">
              <a:avLst/>
            </a:prstGeom>
            <a:noFill/>
          </p:spPr>
          <p:txBody>
            <a:bodyPr wrap="square" rtlCol="0">
              <a:spAutoFit/>
            </a:bodyPr>
            <a:lstStyle/>
            <a:p>
              <a:r>
                <a:rPr lang="es-ES_tradnl" sz="1600" b="1" dirty="0">
                  <a:solidFill>
                    <a:schemeClr val="accent1"/>
                  </a:solidFill>
                  <a:latin typeface="Calibri Light" panose="020F0302020204030204" pitchFamily="34" charset="0"/>
                </a:rPr>
                <a:t>Mesas de trabajo </a:t>
              </a:r>
              <a:r>
                <a:rPr lang="es-ES_tradnl" sz="1600" dirty="0">
                  <a:latin typeface="Calibri Light" panose="020F0302020204030204" pitchFamily="34" charset="0"/>
                </a:rPr>
                <a:t>para la implementación de los estándares internacionales de seguridad de vehículos en </a:t>
              </a:r>
              <a:r>
                <a:rPr lang="es-ES_tradnl" sz="1600" b="1" dirty="0">
                  <a:latin typeface="Calibri Light" panose="020F0302020204030204" pitchFamily="34" charset="0"/>
                </a:rPr>
                <a:t>Colombia, Chile, Brasil, Argentina, Perú y México</a:t>
              </a:r>
              <a:r>
                <a:rPr lang="es-ES_tradnl" sz="1600" dirty="0">
                  <a:latin typeface="Calibri Light" panose="020F0302020204030204" pitchFamily="34" charset="0"/>
                </a:rPr>
                <a:t>.</a:t>
              </a:r>
            </a:p>
          </p:txBody>
        </p:sp>
        <p:sp>
          <p:nvSpPr>
            <p:cNvPr id="27" name="Rounded Rectangle 26">
              <a:extLst>
                <a:ext uri="{FF2B5EF4-FFF2-40B4-BE49-F238E27FC236}">
                  <a16:creationId xmlns:a16="http://schemas.microsoft.com/office/drawing/2014/main" id="{814D74A6-EAD9-69B6-0ED8-8E66B6B3329B}"/>
                </a:ext>
              </a:extLst>
            </p:cNvPr>
            <p:cNvSpPr/>
            <p:nvPr/>
          </p:nvSpPr>
          <p:spPr>
            <a:xfrm>
              <a:off x="8115193" y="2038612"/>
              <a:ext cx="3401451" cy="1088054"/>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r>
                <a:rPr lang="es-CO" sz="2000" kern="1200"/>
                <a:t>SEGURIDAD VEHICULAR</a:t>
              </a:r>
              <a:endParaRPr lang="en-US" sz="2000" kern="1200"/>
            </a:p>
          </p:txBody>
        </p:sp>
        <p:sp>
          <p:nvSpPr>
            <p:cNvPr id="28" name="Rounded Rectangle 27">
              <a:extLst>
                <a:ext uri="{FF2B5EF4-FFF2-40B4-BE49-F238E27FC236}">
                  <a16:creationId xmlns:a16="http://schemas.microsoft.com/office/drawing/2014/main" id="{51A36477-6BC0-9B68-A9FA-C9D2AEEB2518}"/>
                </a:ext>
              </a:extLst>
            </p:cNvPr>
            <p:cNvSpPr/>
            <p:nvPr/>
          </p:nvSpPr>
          <p:spPr>
            <a:xfrm>
              <a:off x="568509" y="2082898"/>
              <a:ext cx="3401451" cy="1103220"/>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marL="0" lvl="0" indent="0" algn="ctr" defTabSz="1422400">
                <a:lnSpc>
                  <a:spcPct val="90000"/>
                </a:lnSpc>
                <a:spcBef>
                  <a:spcPct val="0"/>
                </a:spcBef>
                <a:spcAft>
                  <a:spcPct val="35000"/>
                </a:spcAft>
                <a:buNone/>
              </a:pPr>
              <a:r>
                <a:rPr lang="es-CO" sz="2000" kern="1200"/>
                <a:t>MOVERNOS SEGUROS</a:t>
              </a:r>
              <a:endParaRPr lang="en-US" sz="2000" kern="1200"/>
            </a:p>
          </p:txBody>
        </p:sp>
        <p:sp>
          <p:nvSpPr>
            <p:cNvPr id="29" name="Rounded Rectangle 28">
              <a:extLst>
                <a:ext uri="{FF2B5EF4-FFF2-40B4-BE49-F238E27FC236}">
                  <a16:creationId xmlns:a16="http://schemas.microsoft.com/office/drawing/2014/main" id="{20E41DA6-E5AE-DDE6-1FF1-AA9A84B734E7}"/>
                </a:ext>
              </a:extLst>
            </p:cNvPr>
            <p:cNvSpPr/>
            <p:nvPr/>
          </p:nvSpPr>
          <p:spPr>
            <a:xfrm>
              <a:off x="4341851" y="2048562"/>
              <a:ext cx="3401451" cy="1122390"/>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r>
                <a:rPr lang="es-CO" sz="2000" kern="1200"/>
                <a:t>INSPECCIONES VEHICULARES</a:t>
              </a:r>
              <a:endParaRPr lang="en-US" sz="2000" kern="1200"/>
            </a:p>
          </p:txBody>
        </p:sp>
      </p:grpSp>
      <p:sp>
        <p:nvSpPr>
          <p:cNvPr id="30" name="TextBox 29">
            <a:extLst>
              <a:ext uri="{FF2B5EF4-FFF2-40B4-BE49-F238E27FC236}">
                <a16:creationId xmlns:a16="http://schemas.microsoft.com/office/drawing/2014/main" id="{431CBE58-6E81-24DA-E7C4-38AA5ADE8B1B}"/>
              </a:ext>
            </a:extLst>
          </p:cNvPr>
          <p:cNvSpPr txBox="1"/>
          <p:nvPr/>
        </p:nvSpPr>
        <p:spPr>
          <a:xfrm>
            <a:off x="530678" y="514984"/>
            <a:ext cx="10113509" cy="984885"/>
          </a:xfrm>
          <a:prstGeom prst="rect">
            <a:avLst/>
          </a:prstGeom>
          <a:noFill/>
        </p:spPr>
        <p:txBody>
          <a:bodyPr wrap="square" lIns="91440" tIns="45720" rIns="91440" bIns="45720" anchor="t">
            <a:spAutoFit/>
          </a:bodyPr>
          <a:lstStyle/>
          <a:p>
            <a:pPr defTabSz="1600200">
              <a:lnSpc>
                <a:spcPct val="90000"/>
              </a:lnSpc>
              <a:spcBef>
                <a:spcPct val="0"/>
              </a:spcBef>
              <a:spcAft>
                <a:spcPct val="35000"/>
              </a:spcAft>
            </a:pPr>
            <a:r>
              <a:rPr lang="es-CO" sz="3200" b="1" dirty="0">
                <a:solidFill>
                  <a:srgbClr val="004D70"/>
                </a:solidFill>
                <a:cs typeface="Calibri" panose="020F0502020204030204" pitchFamily="34" charset="0"/>
              </a:rPr>
              <a:t>1. Políticas Públicas </a:t>
            </a:r>
            <a:endParaRPr lang="en-US" sz="3200" b="1" dirty="0">
              <a:solidFill>
                <a:srgbClr val="004D70"/>
              </a:solidFill>
              <a:cs typeface="Calibri" panose="020F0502020204030204" pitchFamily="34" charset="0"/>
            </a:endParaRPr>
          </a:p>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s-CO" sz="2000" b="1" i="0" u="none" strike="noStrike" kern="1200" cap="none" spc="0" normalizeH="0" baseline="0" noProof="0" dirty="0">
                <a:ln>
                  <a:noFill/>
                </a:ln>
                <a:solidFill>
                  <a:srgbClr val="004D70"/>
                </a:solidFill>
                <a:effectLst/>
                <a:uLnTx/>
                <a:uFillTx/>
                <a:latin typeface="Calibri Light" panose="020F0302020204030204"/>
                <a:ea typeface="+mn-ea"/>
                <a:cs typeface="+mn-cs"/>
              </a:rPr>
              <a:t>RESULTADOS OPERATIVOS RECIENTES</a:t>
            </a:r>
            <a:endParaRPr kumimoji="0" lang="en-US" sz="2000" b="1" i="0" u="none" strike="noStrike" kern="1200" cap="none" spc="0" normalizeH="0" baseline="0" noProof="0" dirty="0">
              <a:ln>
                <a:noFill/>
              </a:ln>
              <a:solidFill>
                <a:srgbClr val="004D70"/>
              </a:solidFill>
              <a:effectLst/>
              <a:uLnTx/>
              <a:uFillTx/>
              <a:latin typeface="Calibri Light" panose="020F0302020204030204"/>
              <a:ea typeface="+mn-ea"/>
              <a:cs typeface="+mn-cs"/>
            </a:endParaRPr>
          </a:p>
        </p:txBody>
      </p:sp>
      <p:sp>
        <p:nvSpPr>
          <p:cNvPr id="4" name="CuadroTexto 3">
            <a:extLst>
              <a:ext uri="{FF2B5EF4-FFF2-40B4-BE49-F238E27FC236}">
                <a16:creationId xmlns:a16="http://schemas.microsoft.com/office/drawing/2014/main" id="{4C22A882-CCA5-104C-12CF-85F697881E4B}"/>
              </a:ext>
            </a:extLst>
          </p:cNvPr>
          <p:cNvSpPr txBox="1"/>
          <p:nvPr/>
        </p:nvSpPr>
        <p:spPr>
          <a:xfrm>
            <a:off x="668344" y="5371456"/>
            <a:ext cx="986200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CO" sz="2000" b="1" dirty="0">
                <a:solidFill>
                  <a:srgbClr val="004D70"/>
                </a:solidFill>
                <a:latin typeface="Calibri Light"/>
              </a:rPr>
              <a:t>NUEVOS PRÉSTAMOS BASADOS EN POLÍTICAS </a:t>
            </a:r>
            <a:r>
              <a:rPr lang="es-CO" sz="2000" i="1" dirty="0">
                <a:solidFill>
                  <a:srgbClr val="004D70"/>
                </a:solidFill>
                <a:latin typeface="Calibri Light" panose="020F0302020204030204" pitchFamily="34" charset="0"/>
                <a:cs typeface="Calibri Light" panose="020F0302020204030204" pitchFamily="34" charset="0"/>
              </a:rPr>
              <a:t>(</a:t>
            </a:r>
            <a:r>
              <a:rPr lang="es-CO" sz="2000" i="1" dirty="0" err="1">
                <a:solidFill>
                  <a:srgbClr val="004D70"/>
                </a:solidFill>
                <a:latin typeface="Calibri Light" panose="020F0302020204030204" pitchFamily="34" charset="0"/>
                <a:cs typeface="Calibri Light" panose="020F0302020204030204" pitchFamily="34" charset="0"/>
              </a:rPr>
              <a:t>Policy</a:t>
            </a:r>
            <a:r>
              <a:rPr lang="es-CO" sz="2000" i="1" dirty="0">
                <a:solidFill>
                  <a:srgbClr val="004D70"/>
                </a:solidFill>
                <a:latin typeface="Calibri Light" panose="020F0302020204030204" pitchFamily="34" charset="0"/>
                <a:cs typeface="Calibri Light" panose="020F0302020204030204" pitchFamily="34" charset="0"/>
              </a:rPr>
              <a:t> </a:t>
            </a:r>
            <a:r>
              <a:rPr lang="es-CO" sz="2000" i="1" dirty="0" err="1">
                <a:solidFill>
                  <a:srgbClr val="004D70"/>
                </a:solidFill>
                <a:latin typeface="Calibri Light" panose="020F0302020204030204" pitchFamily="34" charset="0"/>
                <a:cs typeface="Calibri Light" panose="020F0302020204030204" pitchFamily="34" charset="0"/>
              </a:rPr>
              <a:t>Based</a:t>
            </a:r>
            <a:r>
              <a:rPr lang="es-CO" sz="2000" i="1" dirty="0">
                <a:solidFill>
                  <a:srgbClr val="004D70"/>
                </a:solidFill>
                <a:latin typeface="Calibri Light" panose="020F0302020204030204" pitchFamily="34" charset="0"/>
                <a:cs typeface="Calibri Light" panose="020F0302020204030204" pitchFamily="34" charset="0"/>
              </a:rPr>
              <a:t> </a:t>
            </a:r>
            <a:r>
              <a:rPr lang="es-CO" sz="2000" i="1" dirty="0" err="1">
                <a:solidFill>
                  <a:srgbClr val="004D70"/>
                </a:solidFill>
                <a:latin typeface="Calibri Light" panose="020F0302020204030204" pitchFamily="34" charset="0"/>
                <a:cs typeface="Calibri Light" panose="020F0302020204030204" pitchFamily="34" charset="0"/>
              </a:rPr>
              <a:t>Loans</a:t>
            </a:r>
            <a:r>
              <a:rPr lang="es-CO" sz="2000" i="1" dirty="0">
                <a:solidFill>
                  <a:srgbClr val="004D70"/>
                </a:solidFill>
                <a:latin typeface="Calibri Light" panose="020F0302020204030204" pitchFamily="34" charset="0"/>
                <a:cs typeface="Calibri Light" panose="020F0302020204030204" pitchFamily="34" charset="0"/>
              </a:rPr>
              <a:t>)</a:t>
            </a:r>
          </a:p>
        </p:txBody>
      </p:sp>
      <p:sp>
        <p:nvSpPr>
          <p:cNvPr id="5" name="CuadroTexto 4">
            <a:extLst>
              <a:ext uri="{FF2B5EF4-FFF2-40B4-BE49-F238E27FC236}">
                <a16:creationId xmlns:a16="http://schemas.microsoft.com/office/drawing/2014/main" id="{8EE4DA89-85DE-6517-8C91-9F17E4235B3D}"/>
              </a:ext>
            </a:extLst>
          </p:cNvPr>
          <p:cNvSpPr txBox="1"/>
          <p:nvPr/>
        </p:nvSpPr>
        <p:spPr>
          <a:xfrm>
            <a:off x="657762" y="5879455"/>
            <a:ext cx="1026155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s-ES" sz="1600" dirty="0">
                <a:latin typeface="Calibri" panose="020F0502020204030204" pitchFamily="34" charset="0"/>
                <a:ea typeface="Calibri Light"/>
                <a:cs typeface="Calibri" panose="020F0502020204030204" pitchFamily="34" charset="0"/>
              </a:rPr>
              <a:t>Programa de Apoyo a la Movilidad, Transporte Terrestre y Seguridad Vial en República Dominicana II DR-L1140</a:t>
            </a:r>
            <a:endParaRPr lang="es-ES" sz="1600" dirty="0">
              <a:solidFill>
                <a:srgbClr val="000000"/>
              </a:solidFill>
              <a:latin typeface="Calibri" panose="020F0502020204030204" pitchFamily="34" charset="0"/>
              <a:ea typeface="Calibri Light"/>
              <a:cs typeface="Calibri" panose="020F0502020204030204" pitchFamily="34" charset="0"/>
            </a:endParaRPr>
          </a:p>
          <a:p>
            <a:pPr marL="285750" indent="-285750">
              <a:buFont typeface="Arial" panose="020B0604020202020204" pitchFamily="34" charset="0"/>
              <a:buChar char="•"/>
            </a:pPr>
            <a:r>
              <a:rPr lang="es-ES" sz="1600" dirty="0">
                <a:solidFill>
                  <a:srgbClr val="000000"/>
                </a:solidFill>
                <a:latin typeface="Calibri" panose="020F0502020204030204" pitchFamily="34" charset="0"/>
                <a:ea typeface="Calibri Light"/>
                <a:cs typeface="Calibri" panose="020F0502020204030204" pitchFamily="34" charset="0"/>
              </a:rPr>
              <a:t>Programa de apoyo a la movilidad segura, inclusiva y sostenible en México ME-L1341</a:t>
            </a:r>
            <a:endParaRPr lang="es-E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25195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 name="Picture 23" descr="A group of children crossing a street&#10;&#10;Description automatically generated">
            <a:extLst>
              <a:ext uri="{FF2B5EF4-FFF2-40B4-BE49-F238E27FC236}">
                <a16:creationId xmlns:a16="http://schemas.microsoft.com/office/drawing/2014/main" id="{B54B8C8B-0888-66C6-F1F0-0788FAD3457A}"/>
              </a:ext>
            </a:extLst>
          </p:cNvPr>
          <p:cNvPicPr>
            <a:picLocks noChangeAspect="1"/>
          </p:cNvPicPr>
          <p:nvPr/>
        </p:nvPicPr>
        <p:blipFill rotWithShape="1">
          <a:blip r:embed="rId3">
            <a:extLst>
              <a:ext uri="{28A0092B-C50C-407E-A947-70E740481C1C}">
                <a14:useLocalDpi xmlns:a14="http://schemas.microsoft.com/office/drawing/2010/main" val="0"/>
              </a:ext>
            </a:extLst>
          </a:blip>
          <a:srcRect l="-18717" t="8707" r="18717"/>
          <a:stretch/>
        </p:blipFill>
        <p:spPr>
          <a:xfrm>
            <a:off x="6557963" y="0"/>
            <a:ext cx="5634037" cy="6858000"/>
          </a:xfrm>
          <a:prstGeom prst="rect">
            <a:avLst/>
          </a:prstGeom>
        </p:spPr>
      </p:pic>
      <p:pic>
        <p:nvPicPr>
          <p:cNvPr id="28" name="Imagen 5">
            <a:extLst>
              <a:ext uri="{FF2B5EF4-FFF2-40B4-BE49-F238E27FC236}">
                <a16:creationId xmlns:a16="http://schemas.microsoft.com/office/drawing/2014/main" id="{1EA0FE4E-687E-2362-8CD7-84E2DE0BBD38}"/>
              </a:ext>
            </a:extLst>
          </p:cNvPr>
          <p:cNvPicPr>
            <a:picLocks noChangeAspect="1"/>
          </p:cNvPicPr>
          <p:nvPr/>
        </p:nvPicPr>
        <p:blipFill>
          <a:blip r:embed="rId4"/>
          <a:srcRect l="12164" r="12164"/>
          <a:stretch/>
        </p:blipFill>
        <p:spPr>
          <a:xfrm>
            <a:off x="0" y="0"/>
            <a:ext cx="9095014" cy="6920118"/>
          </a:xfrm>
          <a:prstGeom prst="rect">
            <a:avLst/>
          </a:prstGeom>
        </p:spPr>
      </p:pic>
      <p:pic>
        <p:nvPicPr>
          <p:cNvPr id="2" name="Google Shape;34;p17">
            <a:extLst>
              <a:ext uri="{FF2B5EF4-FFF2-40B4-BE49-F238E27FC236}">
                <a16:creationId xmlns:a16="http://schemas.microsoft.com/office/drawing/2014/main" id="{9CC5BE0C-36AB-B886-9B70-49D1F94F6851}"/>
              </a:ext>
            </a:extLst>
          </p:cNvPr>
          <p:cNvPicPr preferRelativeResize="0"/>
          <p:nvPr/>
        </p:nvPicPr>
        <p:blipFill rotWithShape="1">
          <a:blip r:embed="rId5">
            <a:alphaModFix/>
          </a:blip>
          <a:srcRect/>
          <a:stretch/>
        </p:blipFill>
        <p:spPr>
          <a:xfrm>
            <a:off x="10923815" y="6071149"/>
            <a:ext cx="1648124" cy="753023"/>
          </a:xfrm>
          <a:prstGeom prst="rect">
            <a:avLst/>
          </a:prstGeom>
          <a:noFill/>
          <a:ln>
            <a:noFill/>
          </a:ln>
        </p:spPr>
      </p:pic>
      <p:sp>
        <p:nvSpPr>
          <p:cNvPr id="15" name="Rounded Rectangle 14">
            <a:extLst>
              <a:ext uri="{FF2B5EF4-FFF2-40B4-BE49-F238E27FC236}">
                <a16:creationId xmlns:a16="http://schemas.microsoft.com/office/drawing/2014/main" id="{79F72924-DB01-760E-32C8-99C13D857E1D}"/>
              </a:ext>
            </a:extLst>
          </p:cNvPr>
          <p:cNvSpPr/>
          <p:nvPr/>
        </p:nvSpPr>
        <p:spPr>
          <a:xfrm>
            <a:off x="622468" y="4392022"/>
            <a:ext cx="5803564" cy="1088054"/>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r>
              <a:rPr lang="es-CO" sz="2400" kern="1200" dirty="0"/>
              <a:t>ENFOQUE DE SISTEMA SEGURO Y GESTIÓN DE LA VELOCIDAD</a:t>
            </a:r>
            <a:endParaRPr lang="en-US" sz="2400" kern="1200" dirty="0"/>
          </a:p>
        </p:txBody>
      </p:sp>
      <p:sp>
        <p:nvSpPr>
          <p:cNvPr id="18" name="Rounded Rectangle 17">
            <a:extLst>
              <a:ext uri="{FF2B5EF4-FFF2-40B4-BE49-F238E27FC236}">
                <a16:creationId xmlns:a16="http://schemas.microsoft.com/office/drawing/2014/main" id="{0D40CCAE-9AE5-BB9E-9434-4703781768F2}"/>
              </a:ext>
            </a:extLst>
          </p:cNvPr>
          <p:cNvSpPr/>
          <p:nvPr/>
        </p:nvSpPr>
        <p:spPr>
          <a:xfrm>
            <a:off x="622468" y="1704054"/>
            <a:ext cx="5803564" cy="1103220"/>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r>
              <a:rPr lang="es-CO" sz="2400" kern="1200" dirty="0"/>
              <a:t>MOVILIDAD SEGURA PARA NIÑOS</a:t>
            </a:r>
            <a:endParaRPr lang="en-US" sz="2400" kern="1200" dirty="0"/>
          </a:p>
        </p:txBody>
      </p:sp>
      <p:sp>
        <p:nvSpPr>
          <p:cNvPr id="21" name="Rounded Rectangle 20">
            <a:extLst>
              <a:ext uri="{FF2B5EF4-FFF2-40B4-BE49-F238E27FC236}">
                <a16:creationId xmlns:a16="http://schemas.microsoft.com/office/drawing/2014/main" id="{4FB9A212-4DBF-73A6-3CA7-74649EDE987F}"/>
              </a:ext>
            </a:extLst>
          </p:cNvPr>
          <p:cNvSpPr/>
          <p:nvPr/>
        </p:nvSpPr>
        <p:spPr>
          <a:xfrm>
            <a:off x="622468" y="3038453"/>
            <a:ext cx="5803564" cy="1122390"/>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defTabSz="1422400">
              <a:lnSpc>
                <a:spcPct val="90000"/>
              </a:lnSpc>
              <a:spcBef>
                <a:spcPct val="0"/>
              </a:spcBef>
              <a:spcAft>
                <a:spcPct val="35000"/>
              </a:spcAft>
            </a:pPr>
            <a:r>
              <a:rPr lang="es-CO" sz="2400" kern="1200" dirty="0">
                <a:solidFill>
                  <a:schemeClr val="bg1"/>
                </a:solidFill>
              </a:rPr>
              <a:t>MOVILIDAD SEGURA PARA MOTOCICLISTAS</a:t>
            </a:r>
            <a:endParaRPr lang="en-US" sz="2400" kern="1200" dirty="0">
              <a:solidFill>
                <a:schemeClr val="bg1"/>
              </a:solidFill>
            </a:endParaRPr>
          </a:p>
        </p:txBody>
      </p:sp>
      <p:sp>
        <p:nvSpPr>
          <p:cNvPr id="30" name="TextBox 29">
            <a:extLst>
              <a:ext uri="{FF2B5EF4-FFF2-40B4-BE49-F238E27FC236}">
                <a16:creationId xmlns:a16="http://schemas.microsoft.com/office/drawing/2014/main" id="{B8A2EA5C-AA3A-0FE8-49C7-A968DAC92290}"/>
              </a:ext>
            </a:extLst>
          </p:cNvPr>
          <p:cNvSpPr txBox="1"/>
          <p:nvPr/>
        </p:nvSpPr>
        <p:spPr>
          <a:xfrm>
            <a:off x="530679" y="514984"/>
            <a:ext cx="6286500" cy="535531"/>
          </a:xfrm>
          <a:prstGeom prst="rect">
            <a:avLst/>
          </a:prstGeom>
          <a:noFill/>
        </p:spPr>
        <p:txBody>
          <a:bodyPr wrap="square">
            <a:spAutoFit/>
          </a:bodyPr>
          <a:lstStyle/>
          <a:p>
            <a:pPr lvl="0" indent="0" defTabSz="1600200">
              <a:lnSpc>
                <a:spcPct val="90000"/>
              </a:lnSpc>
              <a:spcBef>
                <a:spcPct val="0"/>
              </a:spcBef>
              <a:spcAft>
                <a:spcPct val="35000"/>
              </a:spcAft>
              <a:buNone/>
            </a:pPr>
            <a:r>
              <a:rPr lang="es-CO" sz="3200" b="1" dirty="0">
                <a:solidFill>
                  <a:srgbClr val="004D70"/>
                </a:solidFill>
                <a:cs typeface="Calibri" panose="020F0502020204030204" pitchFamily="34" charset="0"/>
              </a:rPr>
              <a:t>2. Movilidad Urbana</a:t>
            </a:r>
            <a:endParaRPr lang="en-US" sz="3200" b="1" dirty="0">
              <a:solidFill>
                <a:srgbClr val="004D70"/>
              </a:solidFill>
              <a:cs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E17B4F5-27B0-7FC0-8C8A-9E18ECE72C02}"/>
              </a:ext>
            </a:extLst>
          </p:cNvPr>
          <p:cNvSpPr txBox="1"/>
          <p:nvPr/>
        </p:nvSpPr>
        <p:spPr>
          <a:xfrm>
            <a:off x="8115193" y="3294061"/>
            <a:ext cx="3401451" cy="830997"/>
          </a:xfrm>
          <a:prstGeom prst="rect">
            <a:avLst/>
          </a:prstGeom>
          <a:noFill/>
        </p:spPr>
        <p:txBody>
          <a:bodyPr wrap="square" rtlCol="0">
            <a:spAutoFit/>
          </a:bodyPr>
          <a:lstStyle/>
          <a:p>
            <a:r>
              <a:rPr lang="es-ES_tradnl" sz="1600" b="1" dirty="0">
                <a:solidFill>
                  <a:schemeClr val="accent1"/>
                </a:solidFill>
                <a:latin typeface="Calibri Light" panose="020F0302020204030204" pitchFamily="34" charset="0"/>
              </a:rPr>
              <a:t>Guía para municipios </a:t>
            </a:r>
            <a:r>
              <a:rPr lang="es-ES_tradnl" sz="1600" dirty="0">
                <a:latin typeface="Calibri Light" panose="020F0302020204030204" pitchFamily="34" charset="0"/>
              </a:rPr>
              <a:t>en </a:t>
            </a:r>
            <a:r>
              <a:rPr lang="es-ES_tradnl" sz="1600" b="1" dirty="0">
                <a:latin typeface="Calibri Light" panose="020F0302020204030204" pitchFamily="34" charset="0"/>
              </a:rPr>
              <a:t>Argentina</a:t>
            </a:r>
            <a:r>
              <a:rPr lang="es-ES_tradnl" sz="1600" dirty="0">
                <a:latin typeface="Calibri Light" panose="020F0302020204030204" pitchFamily="34" charset="0"/>
              </a:rPr>
              <a:t> para elaboración de diagnósticos y planes de seguridad vial municipal.</a:t>
            </a:r>
          </a:p>
        </p:txBody>
      </p:sp>
      <p:sp>
        <p:nvSpPr>
          <p:cNvPr id="15" name="TextBox 14">
            <a:extLst>
              <a:ext uri="{FF2B5EF4-FFF2-40B4-BE49-F238E27FC236}">
                <a16:creationId xmlns:a16="http://schemas.microsoft.com/office/drawing/2014/main" id="{3B1544C5-5C0D-38C6-C21A-84D01B2FAE2D}"/>
              </a:ext>
            </a:extLst>
          </p:cNvPr>
          <p:cNvSpPr txBox="1"/>
          <p:nvPr/>
        </p:nvSpPr>
        <p:spPr>
          <a:xfrm>
            <a:off x="568508" y="3417172"/>
            <a:ext cx="3401451" cy="1323439"/>
          </a:xfrm>
          <a:prstGeom prst="rect">
            <a:avLst/>
          </a:prstGeom>
          <a:noFill/>
        </p:spPr>
        <p:txBody>
          <a:bodyPr wrap="square" rtlCol="0">
            <a:spAutoFit/>
          </a:bodyPr>
          <a:lstStyle/>
          <a:p>
            <a:r>
              <a:rPr lang="es-ES_tradnl" sz="1600" b="1" dirty="0">
                <a:solidFill>
                  <a:schemeClr val="accent1"/>
                </a:solidFill>
                <a:latin typeface="Calibri Light" panose="020F0302020204030204" pitchFamily="34" charset="0"/>
              </a:rPr>
              <a:t>Laboratorio Regional de Políticas para el diseño e implementación de programas de Movilidad Escolar Segura </a:t>
            </a:r>
            <a:r>
              <a:rPr lang="es-ES_tradnl" sz="1600" dirty="0">
                <a:latin typeface="Calibri Light" panose="020F0302020204030204" pitchFamily="34" charset="0"/>
              </a:rPr>
              <a:t>en </a:t>
            </a:r>
            <a:r>
              <a:rPr lang="es-ES_tradnl" sz="1600" b="1" dirty="0">
                <a:latin typeface="Calibri Light" panose="020F0302020204030204" pitchFamily="34" charset="0"/>
              </a:rPr>
              <a:t>Brasil, Colombia, Perú, República Dominicana y Argentina</a:t>
            </a:r>
            <a:r>
              <a:rPr lang="es-ES_tradnl" sz="1600" dirty="0">
                <a:latin typeface="Calibri Light" panose="020F0302020204030204" pitchFamily="34" charset="0"/>
              </a:rPr>
              <a:t>. </a:t>
            </a:r>
          </a:p>
        </p:txBody>
      </p:sp>
      <p:sp>
        <p:nvSpPr>
          <p:cNvPr id="19" name="TextBox 18">
            <a:extLst>
              <a:ext uri="{FF2B5EF4-FFF2-40B4-BE49-F238E27FC236}">
                <a16:creationId xmlns:a16="http://schemas.microsoft.com/office/drawing/2014/main" id="{EBFA3E51-F3C1-6FAE-806F-E3BDB55CEC54}"/>
              </a:ext>
            </a:extLst>
          </p:cNvPr>
          <p:cNvSpPr txBox="1"/>
          <p:nvPr/>
        </p:nvSpPr>
        <p:spPr>
          <a:xfrm>
            <a:off x="4341851" y="3417172"/>
            <a:ext cx="3401451" cy="2062103"/>
          </a:xfrm>
          <a:prstGeom prst="rect">
            <a:avLst/>
          </a:prstGeom>
          <a:noFill/>
        </p:spPr>
        <p:txBody>
          <a:bodyPr wrap="square" rtlCol="0">
            <a:spAutoFit/>
          </a:bodyPr>
          <a:lstStyle/>
          <a:p>
            <a:r>
              <a:rPr lang="es-ES_tradnl" sz="1600" b="1" dirty="0">
                <a:solidFill>
                  <a:schemeClr val="accent1"/>
                </a:solidFill>
                <a:latin typeface="Calibri Light" panose="020F0302020204030204" pitchFamily="34" charset="0"/>
              </a:rPr>
              <a:t>Diagnóstico y estado del arte sobre la problemática de las motocicletas</a:t>
            </a:r>
            <a:r>
              <a:rPr lang="es-ES_tradnl" sz="1600" dirty="0">
                <a:latin typeface="Calibri Light" panose="020F0302020204030204" pitchFamily="34" charset="0"/>
              </a:rPr>
              <a:t> </a:t>
            </a:r>
            <a:r>
              <a:rPr lang="es-ES_tradnl" sz="1600" b="1" dirty="0">
                <a:latin typeface="Calibri Light" panose="020F0302020204030204" pitchFamily="34" charset="0"/>
              </a:rPr>
              <a:t>para construcción de una agenda regional</a:t>
            </a:r>
            <a:r>
              <a:rPr lang="es-ES_tradnl" sz="1600" dirty="0">
                <a:latin typeface="Calibri Light" panose="020F0302020204030204" pitchFamily="34" charset="0"/>
              </a:rPr>
              <a:t>.</a:t>
            </a:r>
          </a:p>
          <a:p>
            <a:endParaRPr lang="es-ES_tradnl" sz="1600" dirty="0">
              <a:latin typeface="Calibri Light" panose="020F0302020204030204" pitchFamily="34" charset="0"/>
            </a:endParaRPr>
          </a:p>
          <a:p>
            <a:r>
              <a:rPr lang="es-ES_tradnl" sz="1600" dirty="0">
                <a:latin typeface="Calibri Light" panose="020F0302020204030204" pitchFamily="34" charset="0"/>
              </a:rPr>
              <a:t>Apoyo al desarrollo del Plan de Seguridad Vial de Motociclistas en </a:t>
            </a:r>
            <a:r>
              <a:rPr lang="es-ES_tradnl" sz="1600" b="1" dirty="0">
                <a:latin typeface="Calibri Light" panose="020F0302020204030204" pitchFamily="34" charset="0"/>
              </a:rPr>
              <a:t>El Salvador.</a:t>
            </a:r>
          </a:p>
        </p:txBody>
      </p:sp>
      <p:pic>
        <p:nvPicPr>
          <p:cNvPr id="2" name="Google Shape;34;p17">
            <a:extLst>
              <a:ext uri="{FF2B5EF4-FFF2-40B4-BE49-F238E27FC236}">
                <a16:creationId xmlns:a16="http://schemas.microsoft.com/office/drawing/2014/main" id="{7C3F4F62-EA98-2B5A-9CD4-747B90DA90C9}"/>
              </a:ext>
            </a:extLst>
          </p:cNvPr>
          <p:cNvPicPr preferRelativeResize="0"/>
          <p:nvPr/>
        </p:nvPicPr>
        <p:blipFill rotWithShape="1">
          <a:blip r:embed="rId3">
            <a:alphaModFix/>
          </a:blip>
          <a:srcRect/>
          <a:stretch/>
        </p:blipFill>
        <p:spPr>
          <a:xfrm>
            <a:off x="10923815" y="6071149"/>
            <a:ext cx="1648124" cy="753023"/>
          </a:xfrm>
          <a:prstGeom prst="rect">
            <a:avLst/>
          </a:prstGeom>
          <a:noFill/>
          <a:ln>
            <a:noFill/>
          </a:ln>
        </p:spPr>
      </p:pic>
      <p:sp>
        <p:nvSpPr>
          <p:cNvPr id="6" name="Rounded Rectangle 5">
            <a:extLst>
              <a:ext uri="{FF2B5EF4-FFF2-40B4-BE49-F238E27FC236}">
                <a16:creationId xmlns:a16="http://schemas.microsoft.com/office/drawing/2014/main" id="{AFB192F2-CA85-C91D-4493-57766E1C6502}"/>
              </a:ext>
            </a:extLst>
          </p:cNvPr>
          <p:cNvSpPr/>
          <p:nvPr/>
        </p:nvSpPr>
        <p:spPr>
          <a:xfrm>
            <a:off x="8115193" y="2038612"/>
            <a:ext cx="3401451" cy="1088054"/>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r>
              <a:rPr lang="es-CO" sz="2000" kern="1200"/>
              <a:t>ENFOQUE DE SISTEMA SEGURO Y GESTIÓN DE LA VELOCIDAD</a:t>
            </a:r>
            <a:endParaRPr lang="en-US" sz="2000" kern="1200"/>
          </a:p>
        </p:txBody>
      </p:sp>
      <p:sp>
        <p:nvSpPr>
          <p:cNvPr id="11" name="Rounded Rectangle 10">
            <a:extLst>
              <a:ext uri="{FF2B5EF4-FFF2-40B4-BE49-F238E27FC236}">
                <a16:creationId xmlns:a16="http://schemas.microsoft.com/office/drawing/2014/main" id="{4FCA07E3-5247-0193-7A74-AD0D9BB997FF}"/>
              </a:ext>
            </a:extLst>
          </p:cNvPr>
          <p:cNvSpPr/>
          <p:nvPr/>
        </p:nvSpPr>
        <p:spPr>
          <a:xfrm>
            <a:off x="568509" y="2082898"/>
            <a:ext cx="3401451" cy="1103220"/>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r>
              <a:rPr lang="es-CO" sz="2000" kern="1200"/>
              <a:t>MOVILIDAD SEGURA PARA NIÑOS, NIÑAS Y ADOLESCENTES</a:t>
            </a:r>
            <a:endParaRPr lang="en-US" sz="2000" kern="1200"/>
          </a:p>
        </p:txBody>
      </p:sp>
      <p:sp>
        <p:nvSpPr>
          <p:cNvPr id="21" name="Rounded Rectangle 20">
            <a:extLst>
              <a:ext uri="{FF2B5EF4-FFF2-40B4-BE49-F238E27FC236}">
                <a16:creationId xmlns:a16="http://schemas.microsoft.com/office/drawing/2014/main" id="{F3BA2A9B-C636-7CEE-C0F1-58BCEBDCCE68}"/>
              </a:ext>
            </a:extLst>
          </p:cNvPr>
          <p:cNvSpPr/>
          <p:nvPr/>
        </p:nvSpPr>
        <p:spPr>
          <a:xfrm>
            <a:off x="4341851" y="2048562"/>
            <a:ext cx="3401451" cy="1122390"/>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defTabSz="1422400">
              <a:lnSpc>
                <a:spcPct val="90000"/>
              </a:lnSpc>
              <a:spcBef>
                <a:spcPct val="0"/>
              </a:spcBef>
              <a:spcAft>
                <a:spcPct val="35000"/>
              </a:spcAft>
            </a:pPr>
            <a:r>
              <a:rPr lang="es-CO" sz="2000" kern="1200">
                <a:solidFill>
                  <a:schemeClr val="bg1"/>
                </a:solidFill>
              </a:rPr>
              <a:t>MOVILIDAD SEGURA PARA MOTOCICLISTAS</a:t>
            </a:r>
            <a:endParaRPr lang="en-US" sz="2000" kern="1200">
              <a:solidFill>
                <a:schemeClr val="bg1"/>
              </a:solidFill>
            </a:endParaRPr>
          </a:p>
        </p:txBody>
      </p:sp>
      <p:sp>
        <p:nvSpPr>
          <p:cNvPr id="22" name="TextBox 21">
            <a:extLst>
              <a:ext uri="{FF2B5EF4-FFF2-40B4-BE49-F238E27FC236}">
                <a16:creationId xmlns:a16="http://schemas.microsoft.com/office/drawing/2014/main" id="{921BAA55-E4C9-AF35-755E-3C9F22017541}"/>
              </a:ext>
            </a:extLst>
          </p:cNvPr>
          <p:cNvSpPr txBox="1"/>
          <p:nvPr/>
        </p:nvSpPr>
        <p:spPr>
          <a:xfrm>
            <a:off x="530678" y="514984"/>
            <a:ext cx="10113509" cy="1754326"/>
          </a:xfrm>
          <a:prstGeom prst="rect">
            <a:avLst/>
          </a:prstGeom>
          <a:noFill/>
        </p:spPr>
        <p:txBody>
          <a:bodyPr wrap="square">
            <a:spAutoFit/>
          </a:bodyPr>
          <a:lstStyle/>
          <a:p>
            <a:pPr defTabSz="1600200">
              <a:lnSpc>
                <a:spcPct val="90000"/>
              </a:lnSpc>
              <a:spcBef>
                <a:spcPct val="0"/>
              </a:spcBef>
              <a:spcAft>
                <a:spcPct val="35000"/>
              </a:spcAft>
            </a:pPr>
            <a:r>
              <a:rPr lang="es-CO" sz="3200" b="1" dirty="0">
                <a:solidFill>
                  <a:srgbClr val="004D70"/>
                </a:solidFill>
                <a:cs typeface="Calibri" panose="020F0502020204030204" pitchFamily="34" charset="0"/>
              </a:rPr>
              <a:t>2. Movilidad Urbana</a:t>
            </a:r>
          </a:p>
          <a:p>
            <a:pPr marL="0" lvl="0" indent="0" algn="l" defTabSz="1600200">
              <a:lnSpc>
                <a:spcPct val="90000"/>
              </a:lnSpc>
              <a:spcBef>
                <a:spcPct val="0"/>
              </a:spcBef>
              <a:spcAft>
                <a:spcPct val="35000"/>
              </a:spcAft>
              <a:buNone/>
            </a:pPr>
            <a:endParaRPr lang="es-CO" sz="2000" b="1" kern="1200" dirty="0">
              <a:solidFill>
                <a:srgbClr val="004D70"/>
              </a:solidFill>
              <a:latin typeface="+mj-lt"/>
            </a:endParaRPr>
          </a:p>
          <a:p>
            <a:pPr marL="0" lvl="0" indent="0" algn="l" defTabSz="1600200">
              <a:lnSpc>
                <a:spcPct val="90000"/>
              </a:lnSpc>
              <a:spcBef>
                <a:spcPct val="0"/>
              </a:spcBef>
              <a:spcAft>
                <a:spcPct val="35000"/>
              </a:spcAft>
              <a:buNone/>
            </a:pPr>
            <a:r>
              <a:rPr lang="es-CO" sz="2000" b="1" kern="1200" dirty="0">
                <a:solidFill>
                  <a:srgbClr val="004D70"/>
                </a:solidFill>
                <a:latin typeface="+mj-lt"/>
              </a:rPr>
              <a:t>RESULTADOS OPERATIVOS RECIENTES</a:t>
            </a:r>
            <a:endParaRPr lang="en-US" sz="2000" b="1" kern="1200" dirty="0">
              <a:solidFill>
                <a:srgbClr val="004D70"/>
              </a:solidFill>
              <a:latin typeface="+mj-lt"/>
            </a:endParaRPr>
          </a:p>
          <a:p>
            <a:pPr marL="0" lvl="0" indent="0" algn="l" defTabSz="1600200">
              <a:lnSpc>
                <a:spcPct val="90000"/>
              </a:lnSpc>
              <a:spcBef>
                <a:spcPct val="0"/>
              </a:spcBef>
              <a:spcAft>
                <a:spcPct val="35000"/>
              </a:spcAft>
              <a:buNone/>
            </a:pPr>
            <a:endParaRPr lang="es-CO" sz="2000" kern="1200" dirty="0">
              <a:solidFill>
                <a:srgbClr val="004D70"/>
              </a:solidFill>
              <a:latin typeface="+mj-lt"/>
            </a:endParaRPr>
          </a:p>
        </p:txBody>
      </p:sp>
    </p:spTree>
    <p:extLst>
      <p:ext uri="{BB962C8B-B14F-4D97-AF65-F5344CB8AC3E}">
        <p14:creationId xmlns:p14="http://schemas.microsoft.com/office/powerpoint/2010/main" val="1182234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descr="A highway with cars on it&#10;&#10;Description automatically generated">
            <a:extLst>
              <a:ext uri="{FF2B5EF4-FFF2-40B4-BE49-F238E27FC236}">
                <a16:creationId xmlns:a16="http://schemas.microsoft.com/office/drawing/2014/main" id="{5AAF9908-B775-7EBF-57FE-9C6811124816}"/>
              </a:ext>
            </a:extLst>
          </p:cNvPr>
          <p:cNvPicPr>
            <a:picLocks noChangeAspect="1"/>
          </p:cNvPicPr>
          <p:nvPr/>
        </p:nvPicPr>
        <p:blipFill rotWithShape="1">
          <a:blip r:embed="rId3">
            <a:extLst>
              <a:ext uri="{28A0092B-C50C-407E-A947-70E740481C1C}">
                <a14:useLocalDpi xmlns:a14="http://schemas.microsoft.com/office/drawing/2010/main" val="0"/>
              </a:ext>
            </a:extLst>
          </a:blip>
          <a:srcRect l="24990" r="15755"/>
          <a:stretch/>
        </p:blipFill>
        <p:spPr>
          <a:xfrm>
            <a:off x="6095999" y="0"/>
            <a:ext cx="6098011" cy="6858000"/>
          </a:xfrm>
          <a:prstGeom prst="rect">
            <a:avLst/>
          </a:prstGeom>
        </p:spPr>
      </p:pic>
      <p:pic>
        <p:nvPicPr>
          <p:cNvPr id="9" name="Imagen 10">
            <a:extLst>
              <a:ext uri="{FF2B5EF4-FFF2-40B4-BE49-F238E27FC236}">
                <a16:creationId xmlns:a16="http://schemas.microsoft.com/office/drawing/2014/main" id="{C9693161-D187-8D56-0257-466F5296E1D4}"/>
              </a:ext>
            </a:extLst>
          </p:cNvPr>
          <p:cNvPicPr>
            <a:picLocks noChangeAspect="1"/>
          </p:cNvPicPr>
          <p:nvPr/>
        </p:nvPicPr>
        <p:blipFill>
          <a:blip r:embed="rId4"/>
          <a:srcRect l="12009" r="12009"/>
          <a:stretch/>
        </p:blipFill>
        <p:spPr>
          <a:xfrm>
            <a:off x="0" y="0"/>
            <a:ext cx="9263745" cy="6858000"/>
          </a:xfrm>
          <a:prstGeom prst="rect">
            <a:avLst/>
          </a:prstGeom>
        </p:spPr>
      </p:pic>
      <p:pic>
        <p:nvPicPr>
          <p:cNvPr id="2" name="Google Shape;34;p17">
            <a:extLst>
              <a:ext uri="{FF2B5EF4-FFF2-40B4-BE49-F238E27FC236}">
                <a16:creationId xmlns:a16="http://schemas.microsoft.com/office/drawing/2014/main" id="{9CC5BE0C-36AB-B886-9B70-49D1F94F6851}"/>
              </a:ext>
            </a:extLst>
          </p:cNvPr>
          <p:cNvPicPr preferRelativeResize="0"/>
          <p:nvPr/>
        </p:nvPicPr>
        <p:blipFill rotWithShape="1">
          <a:blip r:embed="rId5">
            <a:alphaModFix/>
          </a:blip>
          <a:srcRect/>
          <a:stretch/>
        </p:blipFill>
        <p:spPr>
          <a:xfrm>
            <a:off x="10923815" y="6071149"/>
            <a:ext cx="1648124" cy="753023"/>
          </a:xfrm>
          <a:prstGeom prst="rect">
            <a:avLst/>
          </a:prstGeom>
          <a:noFill/>
          <a:ln>
            <a:noFill/>
          </a:ln>
        </p:spPr>
      </p:pic>
      <p:sp>
        <p:nvSpPr>
          <p:cNvPr id="30" name="TextBox 29">
            <a:extLst>
              <a:ext uri="{FF2B5EF4-FFF2-40B4-BE49-F238E27FC236}">
                <a16:creationId xmlns:a16="http://schemas.microsoft.com/office/drawing/2014/main" id="{B8A2EA5C-AA3A-0FE8-49C7-A968DAC92290}"/>
              </a:ext>
            </a:extLst>
          </p:cNvPr>
          <p:cNvSpPr txBox="1"/>
          <p:nvPr/>
        </p:nvSpPr>
        <p:spPr>
          <a:xfrm>
            <a:off x="530679" y="514984"/>
            <a:ext cx="6286500" cy="535531"/>
          </a:xfrm>
          <a:prstGeom prst="rect">
            <a:avLst/>
          </a:prstGeom>
          <a:noFill/>
        </p:spPr>
        <p:txBody>
          <a:bodyPr wrap="square">
            <a:spAutoFit/>
          </a:bodyPr>
          <a:lstStyle/>
          <a:p>
            <a:pPr lvl="0" indent="0" defTabSz="1600200">
              <a:lnSpc>
                <a:spcPct val="90000"/>
              </a:lnSpc>
              <a:spcBef>
                <a:spcPct val="0"/>
              </a:spcBef>
              <a:spcAft>
                <a:spcPct val="35000"/>
              </a:spcAft>
              <a:buNone/>
            </a:pPr>
            <a:r>
              <a:rPr lang="es-CO" sz="3200" b="1" dirty="0">
                <a:solidFill>
                  <a:srgbClr val="004D70"/>
                </a:solidFill>
                <a:cs typeface="Calibri" panose="020F0502020204030204" pitchFamily="34" charset="0"/>
              </a:rPr>
              <a:t>3. Infraestructura Segura</a:t>
            </a:r>
          </a:p>
        </p:txBody>
      </p:sp>
      <p:sp>
        <p:nvSpPr>
          <p:cNvPr id="3" name="Rounded Rectangle 2">
            <a:extLst>
              <a:ext uri="{FF2B5EF4-FFF2-40B4-BE49-F238E27FC236}">
                <a16:creationId xmlns:a16="http://schemas.microsoft.com/office/drawing/2014/main" id="{5299EB08-66C8-93F9-0CB0-25E22C86A6ED}"/>
              </a:ext>
            </a:extLst>
          </p:cNvPr>
          <p:cNvSpPr/>
          <p:nvPr/>
        </p:nvSpPr>
        <p:spPr>
          <a:xfrm>
            <a:off x="550063" y="4371130"/>
            <a:ext cx="5875969" cy="1486745"/>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r>
              <a:rPr lang="es-CO" sz="2400" kern="1200" dirty="0"/>
              <a:t>CRITERIOS DE SEGURIDAD VIAL Y DE ACCESIBILIDAD UNIVERSAL EN TODOS LOS PROYECTOS DE INFRAESTRUCTURA</a:t>
            </a:r>
          </a:p>
        </p:txBody>
      </p:sp>
      <p:sp>
        <p:nvSpPr>
          <p:cNvPr id="4" name="Rounded Rectangle 3">
            <a:extLst>
              <a:ext uri="{FF2B5EF4-FFF2-40B4-BE49-F238E27FC236}">
                <a16:creationId xmlns:a16="http://schemas.microsoft.com/office/drawing/2014/main" id="{66B97F14-86A4-1146-1194-2121E7BD18FD}"/>
              </a:ext>
            </a:extLst>
          </p:cNvPr>
          <p:cNvSpPr/>
          <p:nvPr/>
        </p:nvSpPr>
        <p:spPr>
          <a:xfrm>
            <a:off x="622468" y="1704054"/>
            <a:ext cx="5803564" cy="1103220"/>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r>
              <a:rPr lang="es-CO" sz="2400" kern="1200" dirty="0"/>
              <a:t>AUDITORIAS E INSPECCIONES DE SEGURIDAD VIAL</a:t>
            </a:r>
          </a:p>
        </p:txBody>
      </p:sp>
      <p:sp>
        <p:nvSpPr>
          <p:cNvPr id="5" name="Rounded Rectangle 4">
            <a:extLst>
              <a:ext uri="{FF2B5EF4-FFF2-40B4-BE49-F238E27FC236}">
                <a16:creationId xmlns:a16="http://schemas.microsoft.com/office/drawing/2014/main" id="{1E55D372-6E3B-6738-3474-80F8620C035A}"/>
              </a:ext>
            </a:extLst>
          </p:cNvPr>
          <p:cNvSpPr/>
          <p:nvPr/>
        </p:nvSpPr>
        <p:spPr>
          <a:xfrm>
            <a:off x="622468" y="3028007"/>
            <a:ext cx="5803564" cy="1122390"/>
          </a:xfrm>
          <a:prstGeom prst="roundRect">
            <a:avLst/>
          </a:prstGeom>
          <a:solidFill>
            <a:srgbClr val="004D7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defTabSz="1422400">
              <a:lnSpc>
                <a:spcPct val="90000"/>
              </a:lnSpc>
              <a:spcBef>
                <a:spcPct val="0"/>
              </a:spcBef>
              <a:spcAft>
                <a:spcPct val="35000"/>
              </a:spcAft>
            </a:pPr>
            <a:r>
              <a:rPr lang="es-CO" sz="2400" kern="1200">
                <a:solidFill>
                  <a:schemeClr val="bg1"/>
                </a:solidFill>
              </a:rPr>
              <a:t>INTERNATIONAL ROAD ASSESSMENT PROGRAMME (iRAP) </a:t>
            </a:r>
          </a:p>
        </p:txBody>
      </p:sp>
    </p:spTree>
    <p:extLst>
      <p:ext uri="{BB962C8B-B14F-4D97-AF65-F5344CB8AC3E}">
        <p14:creationId xmlns:p14="http://schemas.microsoft.com/office/powerpoint/2010/main" val="966006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E17B4F5-27B0-7FC0-8C8A-9E18ECE72C02}"/>
              </a:ext>
            </a:extLst>
          </p:cNvPr>
          <p:cNvSpPr txBox="1"/>
          <p:nvPr/>
        </p:nvSpPr>
        <p:spPr>
          <a:xfrm>
            <a:off x="530679" y="2079244"/>
            <a:ext cx="11211919" cy="3293209"/>
          </a:xfrm>
          <a:prstGeom prst="rect">
            <a:avLst/>
          </a:prstGeom>
          <a:noFill/>
        </p:spPr>
        <p:txBody>
          <a:bodyPr wrap="square" lIns="91440" tIns="45720" rIns="91440" bIns="45720" rtlCol="0" anchor="t">
            <a:spAutoFit/>
          </a:bodyPr>
          <a:lstStyle/>
          <a:p>
            <a:pPr marL="285750" indent="-285750" algn="just">
              <a:buFont typeface="Arial" panose="020B0604020202020204" pitchFamily="34" charset="0"/>
              <a:buChar char="•"/>
            </a:pPr>
            <a:r>
              <a:rPr lang="es-ES_tradnl" sz="1600" b="1" dirty="0">
                <a:solidFill>
                  <a:schemeClr val="accent1"/>
                </a:solidFill>
                <a:latin typeface="Calibri Light" panose="020F0302020204030204" pitchFamily="34" charset="0"/>
              </a:rPr>
              <a:t>Las auditorías e inspecciones de seguridad vial</a:t>
            </a:r>
            <a:r>
              <a:rPr lang="es-ES_tradnl" sz="1600" dirty="0">
                <a:latin typeface="Calibri Light" panose="020F0302020204030204" pitchFamily="34" charset="0"/>
              </a:rPr>
              <a:t>, y los criterios de accesibilidad son incorporados </a:t>
            </a:r>
            <a:r>
              <a:rPr lang="es-ES_tradnl" sz="1600" b="1" dirty="0">
                <a:latin typeface="Calibri Light" panose="020F0302020204030204" pitchFamily="34" charset="0"/>
              </a:rPr>
              <a:t>en todos los préstamos de infraestructura vial del BID. </a:t>
            </a:r>
            <a:endParaRPr lang="es-ES" b="1" dirty="0"/>
          </a:p>
          <a:p>
            <a:pPr algn="just"/>
            <a:endParaRPr lang="es-ES_tradnl" sz="16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lgn="just">
              <a:buFont typeface="Arial" panose="020B0604020202020204" pitchFamily="34" charset="0"/>
              <a:buChar char="•"/>
            </a:pPr>
            <a:r>
              <a:rPr lang="es-ES_tradnl" sz="1600" dirty="0">
                <a:latin typeface="Calibri Light"/>
                <a:ea typeface="Calibri Light"/>
                <a:cs typeface="Calibri Light"/>
              </a:rPr>
              <a:t>Inclusión de </a:t>
            </a:r>
            <a:r>
              <a:rPr lang="es-ES_tradnl" sz="1600" b="1" dirty="0" err="1">
                <a:solidFill>
                  <a:schemeClr val="accent1"/>
                </a:solidFill>
                <a:latin typeface="Calibri Light"/>
                <a:ea typeface="Calibri Light"/>
                <a:cs typeface="Calibri Light"/>
              </a:rPr>
              <a:t>KPIs</a:t>
            </a:r>
            <a:r>
              <a:rPr lang="es-ES_tradnl" sz="1600" b="1" dirty="0">
                <a:solidFill>
                  <a:schemeClr val="accent1"/>
                </a:solidFill>
                <a:latin typeface="Calibri Light"/>
                <a:ea typeface="Calibri Light"/>
                <a:cs typeface="Calibri Light"/>
              </a:rPr>
              <a:t> de Seguridad Vial</a:t>
            </a:r>
            <a:r>
              <a:rPr lang="es-ES_tradnl" sz="1600" dirty="0">
                <a:latin typeface="Calibri Light"/>
                <a:ea typeface="Calibri Light"/>
                <a:cs typeface="Calibri Light"/>
              </a:rPr>
              <a:t>, con la métrica </a:t>
            </a:r>
            <a:r>
              <a:rPr lang="es-ES_tradnl" sz="1600" dirty="0" err="1">
                <a:latin typeface="Calibri Light"/>
                <a:ea typeface="Calibri Light"/>
                <a:cs typeface="Calibri Light"/>
              </a:rPr>
              <a:t>iRAP</a:t>
            </a:r>
            <a:r>
              <a:rPr lang="es-ES_tradnl" sz="1600" dirty="0">
                <a:latin typeface="Calibri Light"/>
                <a:ea typeface="Calibri Light"/>
                <a:cs typeface="Calibri Light"/>
              </a:rPr>
              <a:t>, </a:t>
            </a:r>
            <a:r>
              <a:rPr lang="es-ES_tradnl" sz="1600" b="1" dirty="0">
                <a:solidFill>
                  <a:schemeClr val="accent1"/>
                </a:solidFill>
                <a:latin typeface="Calibri Light"/>
                <a:ea typeface="Calibri Light"/>
                <a:cs typeface="Calibri Light"/>
              </a:rPr>
              <a:t>en concesiones viales</a:t>
            </a:r>
            <a:r>
              <a:rPr lang="es-ES_tradnl" sz="1600" dirty="0">
                <a:latin typeface="Calibri Light"/>
                <a:ea typeface="Calibri Light"/>
                <a:cs typeface="Calibri Light"/>
              </a:rPr>
              <a:t>, como del Estado de </a:t>
            </a:r>
            <a:r>
              <a:rPr lang="es-ES_tradnl" sz="1600" b="1" dirty="0">
                <a:latin typeface="Calibri Light"/>
                <a:ea typeface="Calibri Light"/>
                <a:cs typeface="Calibri Light"/>
              </a:rPr>
              <a:t>Minas Gerais, en Brasil. </a:t>
            </a:r>
            <a:endParaRPr lang="es-ES_tradnl" sz="1600" b="1" dirty="0">
              <a:latin typeface="Calibri Light" panose="020F0302020204030204" pitchFamily="34" charset="0"/>
            </a:endParaRPr>
          </a:p>
          <a:p>
            <a:pPr marL="285750" indent="-285750" algn="just">
              <a:buFont typeface="Arial" panose="020B0604020202020204" pitchFamily="34" charset="0"/>
              <a:buChar char="•"/>
            </a:pPr>
            <a:endParaRPr lang="es-ES_tradnl" sz="1600" b="1"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lgn="just">
              <a:buFont typeface="Arial" panose="020B0604020202020204" pitchFamily="34" charset="0"/>
              <a:buChar char="•"/>
            </a:pPr>
            <a:r>
              <a:rPr lang="es-ES_tradnl" sz="1600" dirty="0">
                <a:latin typeface="Calibri Light" panose="020F0302020204030204" pitchFamily="34" charset="0"/>
              </a:rPr>
              <a:t>El BID ha financiado directamente o por medio de los préstamos </a:t>
            </a:r>
            <a:r>
              <a:rPr lang="es-ES_tradnl" sz="1600" b="1" dirty="0">
                <a:solidFill>
                  <a:schemeClr val="accent1"/>
                </a:solidFill>
                <a:latin typeface="Calibri Light" panose="020F0302020204030204" pitchFamily="34" charset="0"/>
              </a:rPr>
              <a:t>auditorías de seguridad en las redes nacionales y subnacionales (</a:t>
            </a:r>
            <a:r>
              <a:rPr lang="es-ES_tradnl" sz="1600" b="1" dirty="0" err="1">
                <a:solidFill>
                  <a:schemeClr val="accent1"/>
                </a:solidFill>
                <a:latin typeface="Calibri Light" panose="020F0302020204030204" pitchFamily="34" charset="0"/>
              </a:rPr>
              <a:t>Irap</a:t>
            </a:r>
            <a:r>
              <a:rPr lang="es-ES_tradnl" sz="1600" b="1" dirty="0">
                <a:solidFill>
                  <a:schemeClr val="accent1"/>
                </a:solidFill>
                <a:latin typeface="Calibri Light" panose="020F0302020204030204" pitchFamily="34" charset="0"/>
              </a:rPr>
              <a:t>) </a:t>
            </a:r>
            <a:r>
              <a:rPr lang="es-ES_tradnl" sz="1600" dirty="0">
                <a:latin typeface="Calibri Light" panose="020F0302020204030204" pitchFamily="34" charset="0"/>
              </a:rPr>
              <a:t>en </a:t>
            </a:r>
            <a:r>
              <a:rPr lang="es-ES_tradnl" sz="1600" b="1" dirty="0">
                <a:latin typeface="Calibri Light" panose="020F0302020204030204" pitchFamily="34" charset="0"/>
              </a:rPr>
              <a:t>el Corredor Pacífico (Centroamérica), estados de São Paulo y Ceará (Brasil), República Dominicana, Ecuador, Belice, y Paraguay</a:t>
            </a:r>
            <a:r>
              <a:rPr lang="es-ES_tradnl" sz="1600" dirty="0">
                <a:latin typeface="Calibri Light" panose="020F0302020204030204" pitchFamily="34" charset="0"/>
              </a:rPr>
              <a:t>. Se prevé la realización de la red vial nacional en </a:t>
            </a:r>
            <a:r>
              <a:rPr lang="es-ES_tradnl" sz="1600" b="1" dirty="0">
                <a:latin typeface="Calibri Light" panose="020F0302020204030204" pitchFamily="34" charset="0"/>
              </a:rPr>
              <a:t>Colombia (20.000 km),</a:t>
            </a:r>
            <a:r>
              <a:rPr lang="es-ES_tradnl" sz="1600" dirty="0">
                <a:latin typeface="Calibri Light" panose="020F0302020204030204" pitchFamily="34" charset="0"/>
              </a:rPr>
              <a:t> del estado de </a:t>
            </a:r>
            <a:r>
              <a:rPr lang="es-ES_tradnl" sz="1600" b="1" dirty="0">
                <a:latin typeface="Calibri Light" panose="020F0302020204030204" pitchFamily="34" charset="0"/>
              </a:rPr>
              <a:t>Espírito Santo, en Brasil;</a:t>
            </a:r>
            <a:r>
              <a:rPr lang="es-ES_tradnl" sz="1600" dirty="0">
                <a:latin typeface="Calibri Light" panose="020F0302020204030204" pitchFamily="34" charset="0"/>
              </a:rPr>
              <a:t>  y de la provincia de </a:t>
            </a:r>
            <a:r>
              <a:rPr lang="es-ES_tradnl" sz="1600" b="1" dirty="0">
                <a:latin typeface="Calibri Light" panose="020F0302020204030204" pitchFamily="34" charset="0"/>
              </a:rPr>
              <a:t>Buenos Aires, en Argentina.</a:t>
            </a:r>
          </a:p>
          <a:p>
            <a:pPr marL="285750" indent="-285750" algn="just">
              <a:buFont typeface="Arial" panose="020B0604020202020204" pitchFamily="34" charset="0"/>
              <a:buChar char="•"/>
            </a:pPr>
            <a:endParaRPr lang="es-ES_tradnl" sz="16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lgn="just">
              <a:buFont typeface="Arial" panose="020B0604020202020204" pitchFamily="34" charset="0"/>
              <a:buChar char="•"/>
            </a:pPr>
            <a:r>
              <a:rPr lang="es-ES_tradnl" sz="1600" dirty="0">
                <a:latin typeface="Calibri Light"/>
                <a:ea typeface="Calibri Light"/>
                <a:cs typeface="Calibri Light"/>
              </a:rPr>
              <a:t>El BID ha desarrollado </a:t>
            </a:r>
            <a:r>
              <a:rPr lang="es-ES_tradnl" sz="1600" dirty="0" err="1">
                <a:latin typeface="Calibri Light"/>
                <a:ea typeface="Calibri Light"/>
                <a:cs typeface="Calibri Light"/>
              </a:rPr>
              <a:t>VíaSegura</a:t>
            </a:r>
            <a:r>
              <a:rPr lang="es-ES_tradnl" sz="1600" dirty="0">
                <a:latin typeface="Calibri Light"/>
                <a:ea typeface="Calibri Light"/>
                <a:cs typeface="Calibri Light"/>
              </a:rPr>
              <a:t>, </a:t>
            </a:r>
            <a:r>
              <a:rPr lang="es-ES_tradnl" sz="1600" b="1" dirty="0">
                <a:solidFill>
                  <a:schemeClr val="accent1"/>
                </a:solidFill>
                <a:latin typeface="Calibri Light"/>
                <a:ea typeface="Calibri Light"/>
                <a:cs typeface="Calibri Light"/>
              </a:rPr>
              <a:t>una herramienta de inteligencia artificial</a:t>
            </a:r>
            <a:r>
              <a:rPr lang="es-ES_tradnl" sz="1600" b="1" dirty="0">
                <a:latin typeface="Calibri Light"/>
                <a:ea typeface="Calibri Light"/>
                <a:cs typeface="Calibri Light"/>
              </a:rPr>
              <a:t> </a:t>
            </a:r>
            <a:r>
              <a:rPr lang="es-ES_tradnl" sz="1600" dirty="0">
                <a:latin typeface="Calibri Light"/>
                <a:ea typeface="Calibri Light"/>
                <a:cs typeface="Calibri Light"/>
              </a:rPr>
              <a:t>que automatiza parte del proceso de codificación de </a:t>
            </a:r>
            <a:r>
              <a:rPr lang="es-ES_tradnl" sz="1600" dirty="0" err="1">
                <a:latin typeface="Calibri Light"/>
                <a:ea typeface="Calibri Light"/>
                <a:cs typeface="Calibri Light"/>
              </a:rPr>
              <a:t>iRAP</a:t>
            </a:r>
            <a:r>
              <a:rPr lang="es-ES_tradnl" sz="1600" dirty="0">
                <a:latin typeface="Calibri Light"/>
                <a:ea typeface="Calibri Light"/>
                <a:cs typeface="Calibri Light"/>
              </a:rPr>
              <a:t>, aplicado en </a:t>
            </a:r>
            <a:r>
              <a:rPr lang="es-ES_tradnl" sz="1600" b="1" dirty="0">
                <a:latin typeface="Calibri Light"/>
                <a:ea typeface="Calibri Light"/>
                <a:cs typeface="Calibri Light"/>
              </a:rPr>
              <a:t>10.000 km de carreteras en Brasil. </a:t>
            </a:r>
            <a:endParaRPr lang="es-ES_tradnl" sz="1600" b="1"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s-ES_tradnl" sz="1600" dirty="0">
              <a:latin typeface="Calibri Light" panose="020F0302020204030204" pitchFamily="34" charset="0"/>
            </a:endParaRPr>
          </a:p>
        </p:txBody>
      </p:sp>
      <p:pic>
        <p:nvPicPr>
          <p:cNvPr id="2" name="Google Shape;34;p17">
            <a:extLst>
              <a:ext uri="{FF2B5EF4-FFF2-40B4-BE49-F238E27FC236}">
                <a16:creationId xmlns:a16="http://schemas.microsoft.com/office/drawing/2014/main" id="{7C3F4F62-EA98-2B5A-9CD4-747B90DA90C9}"/>
              </a:ext>
            </a:extLst>
          </p:cNvPr>
          <p:cNvPicPr preferRelativeResize="0"/>
          <p:nvPr/>
        </p:nvPicPr>
        <p:blipFill rotWithShape="1">
          <a:blip r:embed="rId3">
            <a:alphaModFix/>
          </a:blip>
          <a:srcRect/>
          <a:stretch/>
        </p:blipFill>
        <p:spPr>
          <a:xfrm>
            <a:off x="10923815" y="6071149"/>
            <a:ext cx="1648124" cy="753023"/>
          </a:xfrm>
          <a:prstGeom prst="rect">
            <a:avLst/>
          </a:prstGeom>
          <a:noFill/>
          <a:ln>
            <a:noFill/>
          </a:ln>
        </p:spPr>
      </p:pic>
      <p:sp>
        <p:nvSpPr>
          <p:cNvPr id="22" name="TextBox 21">
            <a:extLst>
              <a:ext uri="{FF2B5EF4-FFF2-40B4-BE49-F238E27FC236}">
                <a16:creationId xmlns:a16="http://schemas.microsoft.com/office/drawing/2014/main" id="{921BAA55-E4C9-AF35-755E-3C9F22017541}"/>
              </a:ext>
            </a:extLst>
          </p:cNvPr>
          <p:cNvSpPr txBox="1"/>
          <p:nvPr/>
        </p:nvSpPr>
        <p:spPr>
          <a:xfrm>
            <a:off x="530679" y="514984"/>
            <a:ext cx="7356022" cy="1369606"/>
          </a:xfrm>
          <a:prstGeom prst="rect">
            <a:avLst/>
          </a:prstGeom>
          <a:noFill/>
        </p:spPr>
        <p:txBody>
          <a:bodyPr wrap="square">
            <a:spAutoFit/>
          </a:bodyPr>
          <a:lstStyle/>
          <a:p>
            <a:pPr defTabSz="1600200">
              <a:lnSpc>
                <a:spcPct val="90000"/>
              </a:lnSpc>
              <a:spcBef>
                <a:spcPct val="0"/>
              </a:spcBef>
              <a:spcAft>
                <a:spcPct val="35000"/>
              </a:spcAft>
            </a:pPr>
            <a:r>
              <a:rPr lang="es-CO" sz="3200" b="1" dirty="0">
                <a:solidFill>
                  <a:srgbClr val="004D70"/>
                </a:solidFill>
                <a:cs typeface="Calibri" panose="020F0502020204030204" pitchFamily="34" charset="0"/>
              </a:rPr>
              <a:t>3. Infraestructura Segura</a:t>
            </a:r>
          </a:p>
          <a:p>
            <a:pPr marL="0" lvl="0" indent="0" algn="l" defTabSz="1600200">
              <a:lnSpc>
                <a:spcPct val="90000"/>
              </a:lnSpc>
              <a:spcBef>
                <a:spcPct val="0"/>
              </a:spcBef>
              <a:spcAft>
                <a:spcPct val="35000"/>
              </a:spcAft>
              <a:buNone/>
            </a:pPr>
            <a:endParaRPr lang="es-CO" sz="2000" b="1" kern="1200" dirty="0">
              <a:solidFill>
                <a:srgbClr val="004D70"/>
              </a:solidFill>
              <a:latin typeface="+mj-lt"/>
            </a:endParaRPr>
          </a:p>
          <a:p>
            <a:pPr marL="0" lvl="0" indent="0" algn="l" defTabSz="1600200">
              <a:lnSpc>
                <a:spcPct val="90000"/>
              </a:lnSpc>
              <a:spcBef>
                <a:spcPct val="0"/>
              </a:spcBef>
              <a:spcAft>
                <a:spcPct val="35000"/>
              </a:spcAft>
              <a:buNone/>
            </a:pPr>
            <a:r>
              <a:rPr lang="es-CO" sz="2000" b="1" kern="1200" dirty="0">
                <a:solidFill>
                  <a:srgbClr val="004D70"/>
                </a:solidFill>
                <a:latin typeface="+mj-lt"/>
              </a:rPr>
              <a:t>RESULTADOS OPERATIVOS RECIENTES</a:t>
            </a:r>
            <a:endParaRPr lang="en-US" sz="2000" b="1" kern="1200" dirty="0">
              <a:solidFill>
                <a:srgbClr val="004D70"/>
              </a:solidFill>
              <a:latin typeface="+mj-lt"/>
            </a:endParaRPr>
          </a:p>
        </p:txBody>
      </p:sp>
    </p:spTree>
    <p:extLst>
      <p:ext uri="{BB962C8B-B14F-4D97-AF65-F5344CB8AC3E}">
        <p14:creationId xmlns:p14="http://schemas.microsoft.com/office/powerpoint/2010/main" val="3253607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B34CBCA-5D31-E8CB-12E1-F288FB70D791}"/>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842485E1-3DAB-F245-14D2-6CC37A2D5D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4784C5B-A6EB-CA3B-5BD4-706E1518DC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A4DA4099-1FD1-077D-406C-FDFD61F898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7847E9CF-4BF7-52BF-6A09-B9ECA76DB6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14" name="TextBox 13">
            <a:extLst>
              <a:ext uri="{FF2B5EF4-FFF2-40B4-BE49-F238E27FC236}">
                <a16:creationId xmlns:a16="http://schemas.microsoft.com/office/drawing/2014/main" id="{C0F37137-6C64-2DB0-31D5-D3224B21252A}"/>
              </a:ext>
            </a:extLst>
          </p:cNvPr>
          <p:cNvSpPr txBox="1"/>
          <p:nvPr/>
        </p:nvSpPr>
        <p:spPr>
          <a:xfrm>
            <a:off x="846305" y="2308229"/>
            <a:ext cx="6313253" cy="2277547"/>
          </a:xfrm>
          <a:prstGeom prst="rect">
            <a:avLst/>
          </a:prstGeom>
          <a:noFill/>
        </p:spPr>
        <p:txBody>
          <a:bodyPr wrap="square" lIns="91440" tIns="45720" rIns="91440" bIns="45720" anchor="t">
            <a:spAutoFit/>
          </a:bodyPr>
          <a:lstStyle/>
          <a:p>
            <a:endParaRPr lang="es-CO" sz="2400" dirty="0">
              <a:solidFill>
                <a:schemeClr val="tx1">
                  <a:lumMod val="50000"/>
                  <a:lumOff val="50000"/>
                </a:schemeClr>
              </a:solidFill>
              <a:latin typeface="Calibri Light" panose="020F0302020204030204" pitchFamily="34" charset="0"/>
            </a:endParaRPr>
          </a:p>
          <a:p>
            <a:pPr marL="0" lvl="0" indent="0" algn="l" defTabSz="1600200">
              <a:lnSpc>
                <a:spcPct val="90000"/>
              </a:lnSpc>
              <a:spcBef>
                <a:spcPct val="0"/>
              </a:spcBef>
              <a:spcAft>
                <a:spcPct val="35000"/>
              </a:spcAft>
              <a:buNone/>
            </a:pPr>
            <a:r>
              <a:rPr lang="es-CO" sz="2400" b="1" dirty="0">
                <a:solidFill>
                  <a:srgbClr val="004D70"/>
                </a:solidFill>
                <a:latin typeface="Calibri" panose="020F0502020204030204" pitchFamily="34" charset="0"/>
                <a:cs typeface="Calibri" panose="020F0502020204030204" pitchFamily="34" charset="0"/>
              </a:rPr>
              <a:t>1</a:t>
            </a:r>
            <a:r>
              <a:rPr lang="es-CO" sz="2400" dirty="0">
                <a:solidFill>
                  <a:srgbClr val="004D70"/>
                </a:solidFill>
                <a:latin typeface="+mj-lt"/>
              </a:rPr>
              <a:t>. Políticas Públicas</a:t>
            </a:r>
          </a:p>
          <a:p>
            <a:pPr defTabSz="1600200">
              <a:lnSpc>
                <a:spcPct val="90000"/>
              </a:lnSpc>
              <a:spcBef>
                <a:spcPct val="0"/>
              </a:spcBef>
              <a:spcAft>
                <a:spcPct val="35000"/>
              </a:spcAft>
            </a:pPr>
            <a:r>
              <a:rPr lang="es-CO" sz="2400" b="1" dirty="0">
                <a:solidFill>
                  <a:srgbClr val="004D70"/>
                </a:solidFill>
                <a:latin typeface="Calibri" panose="020F0502020204030204" pitchFamily="34" charset="0"/>
                <a:cs typeface="Calibri" panose="020F0502020204030204" pitchFamily="34" charset="0"/>
              </a:rPr>
              <a:t>2</a:t>
            </a:r>
            <a:r>
              <a:rPr lang="es-CO" sz="2400" dirty="0">
                <a:solidFill>
                  <a:srgbClr val="004D70"/>
                </a:solidFill>
                <a:latin typeface="+mj-lt"/>
              </a:rPr>
              <a:t>. Movilidad Urbana</a:t>
            </a:r>
          </a:p>
          <a:p>
            <a:pPr defTabSz="1600200">
              <a:lnSpc>
                <a:spcPct val="90000"/>
              </a:lnSpc>
              <a:spcBef>
                <a:spcPct val="0"/>
              </a:spcBef>
              <a:spcAft>
                <a:spcPct val="35000"/>
              </a:spcAft>
            </a:pPr>
            <a:r>
              <a:rPr lang="es-CO" sz="2400" b="1" dirty="0">
                <a:solidFill>
                  <a:srgbClr val="004D70"/>
                </a:solidFill>
                <a:latin typeface="Calibri" panose="020F0502020204030204" pitchFamily="34" charset="0"/>
                <a:cs typeface="Calibri" panose="020F0502020204030204" pitchFamily="34" charset="0"/>
              </a:rPr>
              <a:t>3</a:t>
            </a:r>
            <a:r>
              <a:rPr lang="es-CO" sz="2400" dirty="0">
                <a:solidFill>
                  <a:srgbClr val="004D70"/>
                </a:solidFill>
                <a:latin typeface="+mj-lt"/>
              </a:rPr>
              <a:t>. Infraestructura Segura</a:t>
            </a:r>
            <a:r>
              <a:rPr lang="es-CO" sz="2400" dirty="0">
                <a:solidFill>
                  <a:schemeClr val="tx1">
                    <a:lumMod val="50000"/>
                    <a:lumOff val="50000"/>
                  </a:schemeClr>
                </a:solidFill>
                <a:latin typeface="Calibri Light" panose="020F0302020204030204" pitchFamily="34" charset="0"/>
              </a:rPr>
              <a:t> </a:t>
            </a:r>
            <a:endParaRPr lang="en-US" sz="2400" dirty="0">
              <a:solidFill>
                <a:schemeClr val="tx1">
                  <a:lumMod val="50000"/>
                  <a:lumOff val="50000"/>
                </a:schemeClr>
              </a:solidFill>
              <a:latin typeface="Calibri Light" panose="020F0302020204030204" pitchFamily="34" charset="0"/>
            </a:endParaRPr>
          </a:p>
          <a:p>
            <a:endParaRPr lang="en-US" sz="2800" dirty="0">
              <a:solidFill>
                <a:srgbClr val="004D70"/>
              </a:solidFill>
              <a:latin typeface="Calibri Light" panose="020F0302020204030204" pitchFamily="34" charset="0"/>
              <a:cs typeface="Calibri Light" panose="020F0302020204030204" pitchFamily="34" charset="0"/>
            </a:endParaRPr>
          </a:p>
        </p:txBody>
      </p:sp>
      <p:pic>
        <p:nvPicPr>
          <p:cNvPr id="2" name="Picture 1" descr="A bus on the street&#10;&#10;Description automatically generated">
            <a:extLst>
              <a:ext uri="{FF2B5EF4-FFF2-40B4-BE49-F238E27FC236}">
                <a16:creationId xmlns:a16="http://schemas.microsoft.com/office/drawing/2014/main" id="{A891996C-0415-1A87-7F19-0A0703CBFCC1}"/>
              </a:ext>
            </a:extLst>
          </p:cNvPr>
          <p:cNvPicPr>
            <a:picLocks noChangeAspect="1"/>
          </p:cNvPicPr>
          <p:nvPr/>
        </p:nvPicPr>
        <p:blipFill rotWithShape="1">
          <a:blip r:embed="rId6">
            <a:extLst>
              <a:ext uri="{28A0092B-C50C-407E-A947-70E740481C1C}">
                <a14:useLocalDpi xmlns:a14="http://schemas.microsoft.com/office/drawing/2010/main" val="0"/>
              </a:ext>
            </a:extLst>
          </a:blip>
          <a:srcRect l="34141" t="4991" r="13452" b="21807"/>
          <a:stretch/>
        </p:blipFill>
        <p:spPr>
          <a:xfrm>
            <a:off x="7598021" y="1961406"/>
            <a:ext cx="3996000" cy="41862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4810315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2425</TotalTime>
  <Words>4534</Words>
  <Application>Microsoft Office PowerPoint</Application>
  <PresentationFormat>Panorámica</PresentationFormat>
  <Paragraphs>285</Paragraphs>
  <Slides>21</Slides>
  <Notes>16</Notes>
  <HiddenSlides>7</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21</vt:i4>
      </vt:variant>
    </vt:vector>
  </HeadingPairs>
  <TitlesOfParts>
    <vt:vector size="32" baseType="lpstr">
      <vt:lpstr>Akzidenz-Grotesk BQ Condensed</vt:lpstr>
      <vt:lpstr>Aptos</vt:lpstr>
      <vt:lpstr>Arial</vt:lpstr>
      <vt:lpstr>Calibri</vt:lpstr>
      <vt:lpstr>Calibri Light</vt:lpstr>
      <vt:lpstr>Montserrat Medium</vt:lpstr>
      <vt:lpstr>OpenSans-Light</vt:lpstr>
      <vt:lpstr>OpenSans-Regular</vt:lpstr>
      <vt:lpstr>Symbol</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Fernando Vignolo</dc:creator>
  <cp:lastModifiedBy>Visionarios S.A</cp:lastModifiedBy>
  <cp:revision>17</cp:revision>
  <dcterms:created xsi:type="dcterms:W3CDTF">2022-06-04T00:49:06Z</dcterms:created>
  <dcterms:modified xsi:type="dcterms:W3CDTF">2024-04-10T23:00:14Z</dcterms:modified>
</cp:coreProperties>
</file>